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 id="2147483659" r:id="rId6"/>
    <p:sldMasterId id="2147483670" r:id="rId7"/>
  </p:sldMasterIdLst>
  <p:notesMasterIdLst>
    <p:notesMasterId r:id="rId32"/>
  </p:notesMasterIdLst>
  <p:handoutMasterIdLst>
    <p:handoutMasterId r:id="rId33"/>
  </p:handoutMasterIdLst>
  <p:sldIdLst>
    <p:sldId id="287" r:id="rId8"/>
    <p:sldId id="14233" r:id="rId9"/>
    <p:sldId id="281" r:id="rId10"/>
    <p:sldId id="14244" r:id="rId11"/>
    <p:sldId id="14264" r:id="rId12"/>
    <p:sldId id="14265" r:id="rId13"/>
    <p:sldId id="14266" r:id="rId14"/>
    <p:sldId id="14274" r:id="rId15"/>
    <p:sldId id="14275" r:id="rId16"/>
    <p:sldId id="14276" r:id="rId17"/>
    <p:sldId id="14280" r:id="rId18"/>
    <p:sldId id="14279" r:id="rId19"/>
    <p:sldId id="14282" r:id="rId20"/>
    <p:sldId id="14283" r:id="rId21"/>
    <p:sldId id="14286" r:id="rId22"/>
    <p:sldId id="14287" r:id="rId23"/>
    <p:sldId id="14288" r:id="rId24"/>
    <p:sldId id="14289" r:id="rId25"/>
    <p:sldId id="14290" r:id="rId26"/>
    <p:sldId id="14291" r:id="rId27"/>
    <p:sldId id="14292" r:id="rId28"/>
    <p:sldId id="14285" r:id="rId29"/>
    <p:sldId id="14284" r:id="rId30"/>
    <p:sldId id="14230" r:id="rId31"/>
  </p:sldIdLst>
  <p:sldSz cx="24384000" cy="13716000"/>
  <p:notesSz cx="6858000" cy="9144000"/>
  <p:custDataLst>
    <p:tags r:id="rId34"/>
  </p:custData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15:guide id="1" orient="horz" pos="4313" userDrawn="1">
          <p15:clr>
            <a:srgbClr val="A4A3A4"/>
          </p15:clr>
        </p15:guide>
        <p15:guide id="2" pos="764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E2EB"/>
    <a:srgbClr val="441D85"/>
    <a:srgbClr val="ECECEC"/>
    <a:srgbClr val="E9E9E9"/>
    <a:srgbClr val="FF9600"/>
    <a:srgbClr val="E0D9F3"/>
    <a:srgbClr val="FFFFFF"/>
    <a:srgbClr val="F1F1FD"/>
    <a:srgbClr val="F4F5FD"/>
    <a:srgbClr val="E8E3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96" autoAdjust="0"/>
    <p:restoredTop sz="93333" autoAdjust="0"/>
  </p:normalViewPr>
  <p:slideViewPr>
    <p:cSldViewPr snapToGrid="0" snapToObjects="1" showGuides="1">
      <p:cViewPr varScale="1">
        <p:scale>
          <a:sx n="59" d="100"/>
          <a:sy n="59" d="100"/>
        </p:scale>
        <p:origin x="1224" y="224"/>
      </p:cViewPr>
      <p:guideLst>
        <p:guide orient="horz" pos="4313"/>
        <p:guide pos="7645"/>
      </p:guideLst>
    </p:cSldViewPr>
  </p:slideViewPr>
  <p:notesTextViewPr>
    <p:cViewPr>
      <p:scale>
        <a:sx n="110" d="100"/>
        <a:sy n="110" d="100"/>
      </p:scale>
      <p:origin x="0" y="0"/>
    </p:cViewPr>
  </p:notesTextViewPr>
  <p:notesViewPr>
    <p:cSldViewPr snapToGrid="0" snapToObjects="1">
      <p:cViewPr varScale="1">
        <p:scale>
          <a:sx n="67" d="100"/>
          <a:sy n="67" d="100"/>
        </p:scale>
        <p:origin x="2829" y="24"/>
      </p:cViewPr>
      <p:guideLst/>
    </p:cSldViewPr>
  </p:notesViewPr>
  <p:gridSpacing cx="72000" cy="720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tags" Target="tags/tag1.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presProps" Target="presProps.xml"/><Relationship Id="rId8" Type="http://schemas.openxmlformats.org/officeDocument/2006/relationships/slide" Target="slides/slide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82C3452-8F97-5279-6732-50701ACE05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9149D54B-5119-BE6B-5B09-687B4A8D1DC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BF7119E-3664-46F5-A3F0-39192A35C36A}" type="datetimeFigureOut">
              <a:rPr lang="zh-CN" altLang="en-US" smtClean="0"/>
              <a:t>2024/4/27</a:t>
            </a:fld>
            <a:endParaRPr lang="zh-CN" altLang="en-US"/>
          </a:p>
        </p:txBody>
      </p:sp>
      <p:sp>
        <p:nvSpPr>
          <p:cNvPr id="4" name="页脚占位符 3">
            <a:extLst>
              <a:ext uri="{FF2B5EF4-FFF2-40B4-BE49-F238E27FC236}">
                <a16:creationId xmlns:a16="http://schemas.microsoft.com/office/drawing/2014/main" id="{1F3CDFAD-5673-A2E7-1F51-402015D2705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1AFB899-1B7D-4CE7-79DF-82B1AB57AF8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8CCD03-F47A-4118-8D2E-C7A31D2D326C}" type="slidenum">
              <a:rPr lang="zh-CN" altLang="en-US" smtClean="0"/>
              <a:t>‹#›</a:t>
            </a:fld>
            <a:endParaRPr lang="zh-CN" altLang="en-US"/>
          </a:p>
        </p:txBody>
      </p:sp>
    </p:spTree>
    <p:extLst>
      <p:ext uri="{BB962C8B-B14F-4D97-AF65-F5344CB8AC3E}">
        <p14:creationId xmlns:p14="http://schemas.microsoft.com/office/powerpoint/2010/main" val="121318590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mn-lt"/>
        <a:ea typeface="+mn-ea"/>
        <a:cs typeface="+mn-cs"/>
        <a:sym typeface="Helvetica Neue"/>
      </a:defRPr>
    </a:lvl1pPr>
    <a:lvl2pPr indent="228600" defTabSz="457200" latinLnBrk="0">
      <a:lnSpc>
        <a:spcPct val="118000"/>
      </a:lnSpc>
      <a:defRPr sz="2200">
        <a:latin typeface="+mn-lt"/>
        <a:ea typeface="+mn-ea"/>
        <a:cs typeface="+mn-cs"/>
        <a:sym typeface="Helvetica Neue"/>
      </a:defRPr>
    </a:lvl2pPr>
    <a:lvl3pPr indent="457200" defTabSz="457200" latinLnBrk="0">
      <a:lnSpc>
        <a:spcPct val="118000"/>
      </a:lnSpc>
      <a:defRPr sz="2200">
        <a:latin typeface="+mn-lt"/>
        <a:ea typeface="+mn-ea"/>
        <a:cs typeface="+mn-cs"/>
        <a:sym typeface="Helvetica Neue"/>
      </a:defRPr>
    </a:lvl3pPr>
    <a:lvl4pPr indent="685800" defTabSz="457200" latinLnBrk="0">
      <a:lnSpc>
        <a:spcPct val="118000"/>
      </a:lnSpc>
      <a:defRPr sz="2200">
        <a:latin typeface="+mn-lt"/>
        <a:ea typeface="+mn-ea"/>
        <a:cs typeface="+mn-cs"/>
        <a:sym typeface="Helvetica Neue"/>
      </a:defRPr>
    </a:lvl4pPr>
    <a:lvl5pPr indent="914400" defTabSz="457200" latinLnBrk="0">
      <a:lnSpc>
        <a:spcPct val="118000"/>
      </a:lnSpc>
      <a:defRPr sz="2200">
        <a:latin typeface="+mn-lt"/>
        <a:ea typeface="+mn-ea"/>
        <a:cs typeface="+mn-cs"/>
        <a:sym typeface="Helvetica Neue"/>
      </a:defRPr>
    </a:lvl5pPr>
    <a:lvl6pPr indent="1143000" defTabSz="457200" latinLnBrk="0">
      <a:lnSpc>
        <a:spcPct val="118000"/>
      </a:lnSpc>
      <a:defRPr sz="2200">
        <a:latin typeface="+mn-lt"/>
        <a:ea typeface="+mn-ea"/>
        <a:cs typeface="+mn-cs"/>
        <a:sym typeface="Helvetica Neue"/>
      </a:defRPr>
    </a:lvl6pPr>
    <a:lvl7pPr indent="1371600" defTabSz="457200" latinLnBrk="0">
      <a:lnSpc>
        <a:spcPct val="118000"/>
      </a:lnSpc>
      <a:defRPr sz="2200">
        <a:latin typeface="+mn-lt"/>
        <a:ea typeface="+mn-ea"/>
        <a:cs typeface="+mn-cs"/>
        <a:sym typeface="Helvetica Neue"/>
      </a:defRPr>
    </a:lvl7pPr>
    <a:lvl8pPr indent="1600200" defTabSz="457200" latinLnBrk="0">
      <a:lnSpc>
        <a:spcPct val="118000"/>
      </a:lnSpc>
      <a:defRPr sz="2200">
        <a:latin typeface="+mn-lt"/>
        <a:ea typeface="+mn-ea"/>
        <a:cs typeface="+mn-cs"/>
        <a:sym typeface="Helvetica Neue"/>
      </a:defRPr>
    </a:lvl8pPr>
    <a:lvl9pPr indent="1828800" defTabSz="457200" latinLnBrk="0">
      <a:lnSpc>
        <a:spcPct val="118000"/>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2613870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048000" y="1870365"/>
            <a:ext cx="18288000" cy="11014362"/>
          </a:xfrm>
          <a:prstGeom prst="rect">
            <a:avLst/>
          </a:prstGeom>
        </p:spPr>
        <p:txBody>
          <a:bodyPr/>
          <a:lstStyle>
            <a:lvl1pPr marL="0" indent="0" algn="ctr">
              <a:buNone/>
              <a:defRPr sz="3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Title Placeholder 1"/>
          <p:cNvSpPr>
            <a:spLocks noGrp="1"/>
          </p:cNvSpPr>
          <p:nvPr>
            <p:ph type="title"/>
          </p:nvPr>
        </p:nvSpPr>
        <p:spPr>
          <a:xfrm>
            <a:off x="1219200" y="227927"/>
            <a:ext cx="9317182" cy="723900"/>
          </a:xfrm>
          <a:prstGeom prst="rect">
            <a:avLst/>
          </a:prstGeom>
        </p:spPr>
        <p:txBody>
          <a:bodyPr vert="horz" lIns="91440" tIns="45720" rIns="91440" bIns="45720" rtlCol="0" anchor="ctr">
            <a:normAutofit/>
          </a:bodyPr>
          <a:lstStyle/>
          <a:p>
            <a:r>
              <a:rPr lang="en-US" dirty="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2024/4/27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7" name="矩形 6"/>
          <p:cNvSpPr/>
          <p:nvPr userDrawn="1"/>
        </p:nvSpPr>
        <p:spPr>
          <a:xfrm>
            <a:off x="18720726" y="12810661"/>
            <a:ext cx="2067029" cy="503343"/>
          </a:xfrm>
          <a:prstGeom prst="rect">
            <a:avLst/>
          </a:prstGeom>
        </p:spPr>
        <p:txBody>
          <a:bodyPr wrap="square">
            <a:spAutoFit/>
          </a:bodyPr>
          <a:lstStyle/>
          <a:p>
            <a:r>
              <a:rPr lang="en-US" altLang="zh-CN" sz="265" dirty="0">
                <a:solidFill>
                  <a:schemeClr val="bg1">
                    <a:lumMod val="95000"/>
                  </a:schemeClr>
                </a:solidFill>
                <a:latin typeface="Calibri" panose="020F0502020204030204"/>
                <a:ea typeface="宋体" panose="02010600030101010101" pitchFamily="2" charset="-122"/>
              </a:rPr>
              <a:t>PPT</a:t>
            </a:r>
            <a:r>
              <a:rPr lang="zh-CN" altLang="en-US" sz="265" dirty="0">
                <a:solidFill>
                  <a:schemeClr val="bg1">
                    <a:lumMod val="95000"/>
                  </a:schemeClr>
                </a:solidFill>
                <a:latin typeface="Calibri" panose="020F0502020204030204"/>
                <a:ea typeface="宋体" panose="02010600030101010101" pitchFamily="2" charset="-122"/>
              </a:rPr>
              <a:t>模板下载：</a:t>
            </a:r>
            <a:r>
              <a:rPr lang="en-US" altLang="zh-CN" sz="265" dirty="0">
                <a:solidFill>
                  <a:schemeClr val="bg1">
                    <a:lumMod val="95000"/>
                  </a:schemeClr>
                </a:solidFill>
                <a:latin typeface="Calibri" panose="020F0502020204030204"/>
                <a:ea typeface="宋体" panose="02010600030101010101" pitchFamily="2" charset="-122"/>
              </a:rPr>
              <a:t>www.1ppt.com/moban/     </a:t>
            </a:r>
            <a:r>
              <a:rPr lang="zh-CN" altLang="en-US" sz="265" dirty="0">
                <a:solidFill>
                  <a:schemeClr val="bg1">
                    <a:lumMod val="95000"/>
                  </a:schemeClr>
                </a:solidFill>
                <a:latin typeface="Calibri" panose="020F0502020204030204"/>
                <a:ea typeface="宋体" panose="02010600030101010101" pitchFamily="2" charset="-122"/>
              </a:rPr>
              <a:t>行业</a:t>
            </a:r>
            <a:r>
              <a:rPr lang="en-US" altLang="zh-CN" sz="265" dirty="0">
                <a:solidFill>
                  <a:schemeClr val="bg1">
                    <a:lumMod val="95000"/>
                  </a:schemeClr>
                </a:solidFill>
                <a:latin typeface="Calibri" panose="020F0502020204030204"/>
                <a:ea typeface="宋体" panose="02010600030101010101" pitchFamily="2" charset="-122"/>
              </a:rPr>
              <a:t>PPT</a:t>
            </a:r>
            <a:r>
              <a:rPr lang="zh-CN" altLang="en-US" sz="265" dirty="0">
                <a:solidFill>
                  <a:schemeClr val="bg1">
                    <a:lumMod val="95000"/>
                  </a:schemeClr>
                </a:solidFill>
                <a:latin typeface="Calibri" panose="020F0502020204030204"/>
                <a:ea typeface="宋体" panose="02010600030101010101" pitchFamily="2" charset="-122"/>
              </a:rPr>
              <a:t>模板：</a:t>
            </a:r>
            <a:r>
              <a:rPr lang="en-US" altLang="zh-CN" sz="265" dirty="0">
                <a:solidFill>
                  <a:schemeClr val="bg1">
                    <a:lumMod val="95000"/>
                  </a:schemeClr>
                </a:solidFill>
                <a:latin typeface="Calibri" panose="020F0502020204030204"/>
                <a:ea typeface="宋体" panose="02010600030101010101" pitchFamily="2" charset="-122"/>
              </a:rPr>
              <a:t>www.1ppt.com/hangye/ </a:t>
            </a:r>
          </a:p>
          <a:p>
            <a:r>
              <a:rPr lang="zh-CN" altLang="en-US" sz="265" dirty="0">
                <a:solidFill>
                  <a:schemeClr val="bg1">
                    <a:lumMod val="95000"/>
                  </a:schemeClr>
                </a:solidFill>
                <a:latin typeface="Calibri" panose="020F0502020204030204"/>
                <a:ea typeface="宋体" panose="02010600030101010101" pitchFamily="2" charset="-122"/>
              </a:rPr>
              <a:t>节日</a:t>
            </a:r>
            <a:r>
              <a:rPr lang="en-US" altLang="zh-CN" sz="265" dirty="0">
                <a:solidFill>
                  <a:schemeClr val="bg1">
                    <a:lumMod val="95000"/>
                  </a:schemeClr>
                </a:solidFill>
                <a:latin typeface="Calibri" panose="020F0502020204030204"/>
                <a:ea typeface="宋体" panose="02010600030101010101" pitchFamily="2" charset="-122"/>
              </a:rPr>
              <a:t>PPT</a:t>
            </a:r>
            <a:r>
              <a:rPr lang="zh-CN" altLang="en-US" sz="265" dirty="0">
                <a:solidFill>
                  <a:schemeClr val="bg1">
                    <a:lumMod val="95000"/>
                  </a:schemeClr>
                </a:solidFill>
                <a:latin typeface="Calibri" panose="020F0502020204030204"/>
                <a:ea typeface="宋体" panose="02010600030101010101" pitchFamily="2" charset="-122"/>
              </a:rPr>
              <a:t>模板：</a:t>
            </a:r>
            <a:r>
              <a:rPr lang="en-US" altLang="zh-CN" sz="265" dirty="0">
                <a:solidFill>
                  <a:schemeClr val="bg1">
                    <a:lumMod val="95000"/>
                  </a:schemeClr>
                </a:solidFill>
                <a:latin typeface="Calibri" panose="020F0502020204030204"/>
                <a:ea typeface="宋体" panose="02010600030101010101" pitchFamily="2" charset="-122"/>
              </a:rPr>
              <a:t>www.1ppt.com/jieri/           PPT</a:t>
            </a:r>
            <a:r>
              <a:rPr lang="zh-CN" altLang="en-US" sz="265" dirty="0">
                <a:solidFill>
                  <a:schemeClr val="bg1">
                    <a:lumMod val="95000"/>
                  </a:schemeClr>
                </a:solidFill>
                <a:latin typeface="Calibri" panose="020F0502020204030204"/>
                <a:ea typeface="宋体" panose="02010600030101010101" pitchFamily="2" charset="-122"/>
              </a:rPr>
              <a:t>素材下载：</a:t>
            </a:r>
            <a:r>
              <a:rPr lang="en-US" altLang="zh-CN" sz="265" dirty="0">
                <a:solidFill>
                  <a:schemeClr val="bg1">
                    <a:lumMod val="95000"/>
                  </a:schemeClr>
                </a:solidFill>
                <a:latin typeface="Calibri" panose="020F0502020204030204"/>
                <a:ea typeface="宋体" panose="02010600030101010101" pitchFamily="2" charset="-122"/>
              </a:rPr>
              <a:t>www.1ppt.com/sucai/</a:t>
            </a:r>
          </a:p>
          <a:p>
            <a:r>
              <a:rPr lang="en-US" altLang="zh-CN" sz="265" dirty="0">
                <a:solidFill>
                  <a:schemeClr val="bg1">
                    <a:lumMod val="95000"/>
                  </a:schemeClr>
                </a:solidFill>
                <a:latin typeface="Calibri" panose="020F0502020204030204"/>
                <a:ea typeface="宋体" panose="02010600030101010101" pitchFamily="2" charset="-122"/>
              </a:rPr>
              <a:t>PPT</a:t>
            </a:r>
            <a:r>
              <a:rPr lang="zh-CN" altLang="en-US" sz="265" dirty="0">
                <a:solidFill>
                  <a:schemeClr val="bg1">
                    <a:lumMod val="95000"/>
                  </a:schemeClr>
                </a:solidFill>
                <a:latin typeface="Calibri" panose="020F0502020204030204"/>
                <a:ea typeface="宋体" panose="02010600030101010101" pitchFamily="2" charset="-122"/>
              </a:rPr>
              <a:t>背景图片：</a:t>
            </a:r>
            <a:r>
              <a:rPr lang="en-US" altLang="zh-CN" sz="265" dirty="0">
                <a:solidFill>
                  <a:schemeClr val="bg1">
                    <a:lumMod val="95000"/>
                  </a:schemeClr>
                </a:solidFill>
                <a:latin typeface="Calibri" panose="020F0502020204030204"/>
                <a:ea typeface="宋体" panose="02010600030101010101" pitchFamily="2" charset="-122"/>
              </a:rPr>
              <a:t>www.1ppt.com/beijing/      PPT</a:t>
            </a:r>
            <a:r>
              <a:rPr lang="zh-CN" altLang="en-US" sz="265" dirty="0">
                <a:solidFill>
                  <a:schemeClr val="bg1">
                    <a:lumMod val="95000"/>
                  </a:schemeClr>
                </a:solidFill>
                <a:latin typeface="Calibri" panose="020F0502020204030204"/>
                <a:ea typeface="宋体" panose="02010600030101010101" pitchFamily="2" charset="-122"/>
              </a:rPr>
              <a:t>图表下载：</a:t>
            </a:r>
            <a:r>
              <a:rPr lang="en-US" altLang="zh-CN" sz="265" dirty="0">
                <a:solidFill>
                  <a:schemeClr val="bg1">
                    <a:lumMod val="95000"/>
                  </a:schemeClr>
                </a:solidFill>
                <a:latin typeface="Calibri" panose="020F0502020204030204"/>
                <a:ea typeface="宋体" panose="02010600030101010101" pitchFamily="2" charset="-122"/>
              </a:rPr>
              <a:t>www.1ppt.com/tubiao/      </a:t>
            </a:r>
          </a:p>
          <a:p>
            <a:r>
              <a:rPr lang="zh-CN" altLang="en-US" sz="265" dirty="0">
                <a:solidFill>
                  <a:schemeClr val="bg1">
                    <a:lumMod val="95000"/>
                  </a:schemeClr>
                </a:solidFill>
                <a:latin typeface="Calibri" panose="020F0502020204030204"/>
                <a:ea typeface="宋体" panose="02010600030101010101" pitchFamily="2" charset="-122"/>
              </a:rPr>
              <a:t>优秀</a:t>
            </a:r>
            <a:r>
              <a:rPr lang="en-US" altLang="zh-CN" sz="265" dirty="0">
                <a:solidFill>
                  <a:schemeClr val="bg1">
                    <a:lumMod val="95000"/>
                  </a:schemeClr>
                </a:solidFill>
                <a:latin typeface="Calibri" panose="020F0502020204030204"/>
                <a:ea typeface="宋体" panose="02010600030101010101" pitchFamily="2" charset="-122"/>
              </a:rPr>
              <a:t>PPT</a:t>
            </a:r>
            <a:r>
              <a:rPr lang="zh-CN" altLang="en-US" sz="265" dirty="0">
                <a:solidFill>
                  <a:schemeClr val="bg1">
                    <a:lumMod val="95000"/>
                  </a:schemeClr>
                </a:solidFill>
                <a:latin typeface="Calibri" panose="020F0502020204030204"/>
                <a:ea typeface="宋体" panose="02010600030101010101" pitchFamily="2" charset="-122"/>
              </a:rPr>
              <a:t>下载：</a:t>
            </a:r>
            <a:r>
              <a:rPr lang="en-US" altLang="zh-CN" sz="265" dirty="0">
                <a:solidFill>
                  <a:schemeClr val="bg1">
                    <a:lumMod val="95000"/>
                  </a:schemeClr>
                </a:solidFill>
                <a:latin typeface="Calibri" panose="020F0502020204030204"/>
                <a:ea typeface="宋体" panose="02010600030101010101" pitchFamily="2" charset="-122"/>
              </a:rPr>
              <a:t>www.1ppt.com/xiazai/        PPT</a:t>
            </a:r>
            <a:r>
              <a:rPr lang="zh-CN" altLang="en-US" sz="265" dirty="0">
                <a:solidFill>
                  <a:schemeClr val="bg1">
                    <a:lumMod val="95000"/>
                  </a:schemeClr>
                </a:solidFill>
                <a:latin typeface="Calibri" panose="020F0502020204030204"/>
                <a:ea typeface="宋体" panose="02010600030101010101" pitchFamily="2" charset="-122"/>
              </a:rPr>
              <a:t>教程： </a:t>
            </a:r>
            <a:r>
              <a:rPr lang="en-US" altLang="zh-CN" sz="265" dirty="0">
                <a:solidFill>
                  <a:schemeClr val="bg1">
                    <a:lumMod val="95000"/>
                  </a:schemeClr>
                </a:solidFill>
                <a:latin typeface="Calibri" panose="020F0502020204030204"/>
                <a:ea typeface="宋体" panose="02010600030101010101" pitchFamily="2" charset="-122"/>
              </a:rPr>
              <a:t>www.1ppt.com/powerpoint/      </a:t>
            </a:r>
          </a:p>
          <a:p>
            <a:r>
              <a:rPr lang="en-US" altLang="zh-CN" sz="265" dirty="0">
                <a:solidFill>
                  <a:schemeClr val="bg1">
                    <a:lumMod val="95000"/>
                  </a:schemeClr>
                </a:solidFill>
                <a:latin typeface="Calibri" panose="020F0502020204030204"/>
                <a:ea typeface="宋体" panose="02010600030101010101" pitchFamily="2" charset="-122"/>
              </a:rPr>
              <a:t>Word</a:t>
            </a:r>
            <a:r>
              <a:rPr lang="zh-CN" altLang="en-US" sz="265" dirty="0">
                <a:solidFill>
                  <a:schemeClr val="bg1">
                    <a:lumMod val="95000"/>
                  </a:schemeClr>
                </a:solidFill>
                <a:latin typeface="Calibri" panose="020F0502020204030204"/>
                <a:ea typeface="宋体" panose="02010600030101010101" pitchFamily="2" charset="-122"/>
              </a:rPr>
              <a:t>教程： </a:t>
            </a:r>
            <a:r>
              <a:rPr lang="en-US" altLang="zh-CN" sz="265" dirty="0">
                <a:solidFill>
                  <a:schemeClr val="bg1">
                    <a:lumMod val="95000"/>
                  </a:schemeClr>
                </a:solidFill>
                <a:latin typeface="Calibri" panose="020F0502020204030204"/>
                <a:ea typeface="宋体" panose="02010600030101010101" pitchFamily="2" charset="-122"/>
              </a:rPr>
              <a:t>www.1ppt.com/word/              Excel</a:t>
            </a:r>
            <a:r>
              <a:rPr lang="zh-CN" altLang="en-US" sz="265" dirty="0">
                <a:solidFill>
                  <a:schemeClr val="bg1">
                    <a:lumMod val="95000"/>
                  </a:schemeClr>
                </a:solidFill>
                <a:latin typeface="Calibri" panose="020F0502020204030204"/>
                <a:ea typeface="宋体" panose="02010600030101010101" pitchFamily="2" charset="-122"/>
              </a:rPr>
              <a:t>教程：</a:t>
            </a:r>
            <a:r>
              <a:rPr lang="en-US" altLang="zh-CN" sz="265" dirty="0">
                <a:solidFill>
                  <a:schemeClr val="bg1">
                    <a:lumMod val="95000"/>
                  </a:schemeClr>
                </a:solidFill>
                <a:latin typeface="Calibri" panose="020F0502020204030204"/>
                <a:ea typeface="宋体" panose="02010600030101010101" pitchFamily="2" charset="-122"/>
              </a:rPr>
              <a:t>www.1ppt.com/excel/  </a:t>
            </a:r>
          </a:p>
          <a:p>
            <a:r>
              <a:rPr lang="zh-CN" altLang="en-US" sz="265" dirty="0">
                <a:solidFill>
                  <a:schemeClr val="bg1">
                    <a:lumMod val="95000"/>
                  </a:schemeClr>
                </a:solidFill>
                <a:latin typeface="Calibri" panose="020F0502020204030204"/>
                <a:ea typeface="宋体" panose="02010600030101010101" pitchFamily="2" charset="-122"/>
              </a:rPr>
              <a:t>资料下载：</a:t>
            </a:r>
            <a:r>
              <a:rPr lang="en-US" altLang="zh-CN" sz="265" dirty="0">
                <a:solidFill>
                  <a:schemeClr val="bg1">
                    <a:lumMod val="95000"/>
                  </a:schemeClr>
                </a:solidFill>
                <a:latin typeface="Calibri" panose="020F0502020204030204"/>
                <a:ea typeface="宋体" panose="02010600030101010101" pitchFamily="2" charset="-122"/>
              </a:rPr>
              <a:t>www.1ppt.com/ziliao/                PPT</a:t>
            </a:r>
            <a:r>
              <a:rPr lang="zh-CN" altLang="en-US" sz="265" dirty="0">
                <a:solidFill>
                  <a:schemeClr val="bg1">
                    <a:lumMod val="95000"/>
                  </a:schemeClr>
                </a:solidFill>
                <a:latin typeface="Calibri" panose="020F0502020204030204"/>
                <a:ea typeface="宋体" panose="02010600030101010101" pitchFamily="2" charset="-122"/>
              </a:rPr>
              <a:t>课件下载：</a:t>
            </a:r>
            <a:r>
              <a:rPr lang="en-US" altLang="zh-CN" sz="265" dirty="0">
                <a:solidFill>
                  <a:schemeClr val="bg1">
                    <a:lumMod val="95000"/>
                  </a:schemeClr>
                </a:solidFill>
                <a:latin typeface="Calibri" panose="020F0502020204030204"/>
                <a:ea typeface="宋体" panose="02010600030101010101" pitchFamily="2" charset="-122"/>
              </a:rPr>
              <a:t>www.1ppt.com/kejian/ </a:t>
            </a:r>
          </a:p>
          <a:p>
            <a:r>
              <a:rPr lang="zh-CN" altLang="en-US" sz="265" dirty="0">
                <a:solidFill>
                  <a:schemeClr val="bg1">
                    <a:lumMod val="95000"/>
                  </a:schemeClr>
                </a:solidFill>
                <a:latin typeface="Calibri" panose="020F0502020204030204"/>
                <a:ea typeface="宋体" panose="02010600030101010101" pitchFamily="2" charset="-122"/>
              </a:rPr>
              <a:t>范文下载：</a:t>
            </a:r>
            <a:r>
              <a:rPr lang="en-US" altLang="zh-CN" sz="265" dirty="0">
                <a:solidFill>
                  <a:schemeClr val="bg1">
                    <a:lumMod val="95000"/>
                  </a:schemeClr>
                </a:solidFill>
                <a:latin typeface="Calibri" panose="020F0502020204030204"/>
                <a:ea typeface="宋体" panose="02010600030101010101" pitchFamily="2" charset="-122"/>
              </a:rPr>
              <a:t>www.1ppt.com/fanwen/             </a:t>
            </a:r>
            <a:r>
              <a:rPr lang="zh-CN" altLang="en-US" sz="265" dirty="0">
                <a:solidFill>
                  <a:schemeClr val="bg1">
                    <a:lumMod val="95000"/>
                  </a:schemeClr>
                </a:solidFill>
                <a:latin typeface="Calibri" panose="020F0502020204030204"/>
                <a:ea typeface="宋体" panose="02010600030101010101" pitchFamily="2" charset="-122"/>
              </a:rPr>
              <a:t>试卷下载：</a:t>
            </a:r>
            <a:r>
              <a:rPr lang="en-US" altLang="zh-CN" sz="265" dirty="0">
                <a:solidFill>
                  <a:schemeClr val="bg1">
                    <a:lumMod val="95000"/>
                  </a:schemeClr>
                </a:solidFill>
                <a:latin typeface="Calibri" panose="020F0502020204030204"/>
                <a:ea typeface="宋体" panose="02010600030101010101" pitchFamily="2" charset="-122"/>
              </a:rPr>
              <a:t>www.1ppt.com/shiti/  </a:t>
            </a:r>
          </a:p>
          <a:p>
            <a:r>
              <a:rPr lang="zh-CN" altLang="en-US" sz="265" dirty="0">
                <a:solidFill>
                  <a:schemeClr val="bg1">
                    <a:lumMod val="95000"/>
                  </a:schemeClr>
                </a:solidFill>
                <a:latin typeface="Calibri" panose="020F0502020204030204"/>
                <a:ea typeface="宋体" panose="02010600030101010101" pitchFamily="2" charset="-122"/>
              </a:rPr>
              <a:t>教案下载：</a:t>
            </a:r>
            <a:r>
              <a:rPr lang="en-US" altLang="zh-CN" sz="265" dirty="0">
                <a:solidFill>
                  <a:schemeClr val="bg1">
                    <a:lumMod val="95000"/>
                  </a:schemeClr>
                </a:solidFill>
                <a:latin typeface="Calibri" panose="020F0502020204030204"/>
                <a:ea typeface="宋体" panose="02010600030101010101" pitchFamily="2" charset="-122"/>
              </a:rPr>
              <a:t>www.1ppt.com/jiaoan/        </a:t>
            </a:r>
          </a:p>
          <a:p>
            <a:r>
              <a:rPr lang="zh-CN" altLang="en-US" sz="265" dirty="0">
                <a:solidFill>
                  <a:schemeClr val="bg1">
                    <a:lumMod val="95000"/>
                  </a:schemeClr>
                </a:solidFill>
                <a:latin typeface="Calibri" panose="020F0502020204030204"/>
                <a:ea typeface="宋体" panose="02010600030101010101" pitchFamily="2" charset="-122"/>
              </a:rPr>
              <a:t>字体下载：</a:t>
            </a:r>
            <a:r>
              <a:rPr lang="en-US" altLang="zh-CN" sz="265" dirty="0">
                <a:solidFill>
                  <a:schemeClr val="bg1">
                    <a:lumMod val="95000"/>
                  </a:schemeClr>
                </a:solidFill>
                <a:latin typeface="Calibri" panose="020F0502020204030204"/>
                <a:ea typeface="宋体" panose="02010600030101010101" pitchFamily="2" charset="-122"/>
              </a:rPr>
              <a:t>www.1ppt.com/ziti/</a:t>
            </a:r>
          </a:p>
          <a:p>
            <a:r>
              <a:rPr lang="en-US" altLang="zh-CN" sz="265" dirty="0">
                <a:solidFill>
                  <a:schemeClr val="bg1">
                    <a:lumMod val="95000"/>
                  </a:schemeClr>
                </a:solidFill>
                <a:latin typeface="Calibri" panose="020F0502020204030204"/>
                <a:ea typeface="宋体" panose="02010600030101010101" pitchFamily="2" charset="-122"/>
              </a:rPr>
              <a:t> </a:t>
            </a:r>
            <a:endParaRPr lang="zh-CN" altLang="en-US" sz="265" dirty="0">
              <a:solidFill>
                <a:schemeClr val="bg1">
                  <a:lumMod val="95000"/>
                </a:schemeClr>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标题"/>
          <p:cNvSpPr txBox="1">
            <a:spLocks noGrp="1"/>
          </p:cNvSpPr>
          <p:nvPr>
            <p:ph type="title" hasCustomPrompt="1"/>
          </p:nvPr>
        </p:nvSpPr>
        <p:spPr>
          <a:prstGeom prst="rect">
            <a:avLst/>
          </a:prstGeom>
        </p:spPr>
        <p:txBody>
          <a:bodyPr/>
          <a:lstStyle/>
          <a:p>
            <a:r>
              <a:t>幻灯片标题</a:t>
            </a:r>
          </a:p>
        </p:txBody>
      </p:sp>
      <p:sp>
        <p:nvSpPr>
          <p:cNvPr id="43" name="幻灯片副标题"/>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sz="4840" b="1"/>
            </a:lvl1pPr>
          </a:lstStyle>
          <a:p>
            <a:r>
              <a:t>幻灯片副标题</a:t>
            </a:r>
          </a:p>
        </p:txBody>
      </p:sp>
      <p:sp>
        <p:nvSpPr>
          <p:cNvPr id="44" name="正文级别 1…"/>
          <p:cNvSpPr txBox="1">
            <a:spLocks noGrp="1"/>
          </p:cNvSpPr>
          <p:nvPr>
            <p:ph type="body" idx="1" hasCustomPrompt="1"/>
          </p:nvPr>
        </p:nvSpPr>
        <p:spPr>
          <a:prstGeom prst="rect">
            <a:avLst/>
          </a:prstGeom>
        </p:spPr>
        <p:txBody>
          <a:bodyPr/>
          <a:lstStyle/>
          <a:p>
            <a:r>
              <a:rPr dirty="0" err="1"/>
              <a:t>幻灯片项目符号文本</a:t>
            </a:r>
            <a:endParaRPr dirty="0"/>
          </a:p>
          <a:p>
            <a:pPr lvl="1"/>
            <a:endParaRPr dirty="0"/>
          </a:p>
          <a:p>
            <a:pPr lvl="2"/>
            <a:endParaRPr dirty="0"/>
          </a:p>
          <a:p>
            <a:pPr lvl="3"/>
            <a:endParaRPr dirty="0"/>
          </a:p>
          <a:p>
            <a:pPr lvl="4"/>
            <a:endParaRPr dirty="0"/>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9A9FAB-E650-5604-FC3B-0AA08CE8E1F5}"/>
              </a:ext>
            </a:extLst>
          </p:cNvPr>
          <p:cNvSpPr>
            <a:spLocks noGrp="1"/>
          </p:cNvSpPr>
          <p:nvPr>
            <p:ph type="ctrTitle"/>
          </p:nvPr>
        </p:nvSpPr>
        <p:spPr>
          <a:xfrm>
            <a:off x="3048000" y="2244725"/>
            <a:ext cx="18288000" cy="47752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AA96811-6B97-554F-293B-99AEEDD737D4}"/>
              </a:ext>
            </a:extLst>
          </p:cNvPr>
          <p:cNvSpPr>
            <a:spLocks noGrp="1"/>
          </p:cNvSpPr>
          <p:nvPr>
            <p:ph type="subTitle" idx="1"/>
          </p:nvPr>
        </p:nvSpPr>
        <p:spPr>
          <a:xfrm>
            <a:off x="3048000" y="7204075"/>
            <a:ext cx="18288000" cy="33115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189642A-7775-B9FE-B8FE-7DD163B83B11}"/>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1021348D-F61B-6799-739A-C88123CF8D7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03931DC-FF42-7F17-629F-5C9168A249BE}"/>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323486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01D971-5C4F-7D90-7356-710A99AC87A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0F8867B-5ACB-8831-CEE7-2ECA0076CD4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CCEBD7-0C69-22A4-B97D-6CE297CAAB66}"/>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31C98083-BB95-09C4-7695-E3ED2011B74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74FF03A-F40E-7D90-9E9F-0C0E77D41898}"/>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15354982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0D83A4-C42D-0FCD-AE4D-1920EFE9FE2D}"/>
              </a:ext>
            </a:extLst>
          </p:cNvPr>
          <p:cNvSpPr>
            <a:spLocks noGrp="1"/>
          </p:cNvSpPr>
          <p:nvPr>
            <p:ph type="title"/>
          </p:nvPr>
        </p:nvSpPr>
        <p:spPr>
          <a:xfrm>
            <a:off x="1663700" y="3419475"/>
            <a:ext cx="21031200" cy="5705475"/>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D30DA11-A910-C955-1322-5C5CF8D069C8}"/>
              </a:ext>
            </a:extLst>
          </p:cNvPr>
          <p:cNvSpPr>
            <a:spLocks noGrp="1"/>
          </p:cNvSpPr>
          <p:nvPr>
            <p:ph type="body" idx="1"/>
          </p:nvPr>
        </p:nvSpPr>
        <p:spPr>
          <a:xfrm>
            <a:off x="1663700" y="9178925"/>
            <a:ext cx="21031200" cy="30003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BE751D6-AB43-603C-ED5C-0382D4AD597A}"/>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D01F9F4E-11D8-238D-65B7-9F34D85022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5BA18D9-120C-AD0D-4321-A561AE9B0816}"/>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31413027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FB9AA8-B06F-0BB7-C8FB-273EE17557C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30900CA-B0A1-A000-2FE2-B72EC388D6E6}"/>
              </a:ext>
            </a:extLst>
          </p:cNvPr>
          <p:cNvSpPr>
            <a:spLocks noGrp="1"/>
          </p:cNvSpPr>
          <p:nvPr>
            <p:ph sz="half" idx="1"/>
          </p:nvPr>
        </p:nvSpPr>
        <p:spPr>
          <a:xfrm>
            <a:off x="1676400" y="3651250"/>
            <a:ext cx="10439400" cy="87026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4A949BC-46BF-AF22-EE6B-D34BBCFA883E}"/>
              </a:ext>
            </a:extLst>
          </p:cNvPr>
          <p:cNvSpPr>
            <a:spLocks noGrp="1"/>
          </p:cNvSpPr>
          <p:nvPr>
            <p:ph sz="half" idx="2"/>
          </p:nvPr>
        </p:nvSpPr>
        <p:spPr>
          <a:xfrm>
            <a:off x="12268200" y="3651250"/>
            <a:ext cx="10439400" cy="87026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169DFE3-E28F-E2AA-441F-38EDE5C2A1D4}"/>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6" name="页脚占位符 5">
            <a:extLst>
              <a:ext uri="{FF2B5EF4-FFF2-40B4-BE49-F238E27FC236}">
                <a16:creationId xmlns:a16="http://schemas.microsoft.com/office/drawing/2014/main" id="{73D523C3-71D3-0BD5-0FF3-A4B7DD77CFF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A0E5A1-50E3-60B7-6DDD-52179C72EA99}"/>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7823167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15CF5F-652E-1D9B-BF42-35310D8B086D}"/>
              </a:ext>
            </a:extLst>
          </p:cNvPr>
          <p:cNvSpPr>
            <a:spLocks noGrp="1"/>
          </p:cNvSpPr>
          <p:nvPr>
            <p:ph type="title"/>
          </p:nvPr>
        </p:nvSpPr>
        <p:spPr>
          <a:xfrm>
            <a:off x="1679575" y="730250"/>
            <a:ext cx="21031200" cy="2651125"/>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142EC55-81C3-2D12-743D-31167F489C27}"/>
              </a:ext>
            </a:extLst>
          </p:cNvPr>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852B025-9061-317A-954B-DFA18041685A}"/>
              </a:ext>
            </a:extLst>
          </p:cNvPr>
          <p:cNvSpPr>
            <a:spLocks noGrp="1"/>
          </p:cNvSpPr>
          <p:nvPr>
            <p:ph sz="half" idx="2"/>
          </p:nvPr>
        </p:nvSpPr>
        <p:spPr>
          <a:xfrm>
            <a:off x="1679575" y="5010150"/>
            <a:ext cx="10315575" cy="73691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C10F72C-36C1-C56A-5F6E-EE8E41288396}"/>
              </a:ext>
            </a:extLst>
          </p:cNvPr>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10A737C-4F93-4674-EFA1-ADE746DEB50A}"/>
              </a:ext>
            </a:extLst>
          </p:cNvPr>
          <p:cNvSpPr>
            <a:spLocks noGrp="1"/>
          </p:cNvSpPr>
          <p:nvPr>
            <p:ph sz="quarter" idx="4"/>
          </p:nvPr>
        </p:nvSpPr>
        <p:spPr>
          <a:xfrm>
            <a:off x="12344400" y="5010150"/>
            <a:ext cx="10366375" cy="73691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62E33D7-1D5F-973F-24BA-42A2C1D9EAA8}"/>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8" name="页脚占位符 7">
            <a:extLst>
              <a:ext uri="{FF2B5EF4-FFF2-40B4-BE49-F238E27FC236}">
                <a16:creationId xmlns:a16="http://schemas.microsoft.com/office/drawing/2014/main" id="{EFA2F148-B27F-3FA0-D2FF-117CCD5A4C4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98F4C4D-E87B-34FC-F4DA-621D2A3CFCD6}"/>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1263896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2">
    <p:spTree>
      <p:nvGrpSpPr>
        <p:cNvPr id="1" name=""/>
        <p:cNvGrpSpPr/>
        <p:nvPr/>
      </p:nvGrpSpPr>
      <p:grpSpPr>
        <a:xfrm>
          <a:off x="0" y="0"/>
          <a:ext cx="0" cy="0"/>
          <a:chOff x="0" y="0"/>
          <a:chExt cx="0" cy="0"/>
        </a:xfrm>
      </p:grpSpPr>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031330-17FE-6864-CF7F-A6C8BC33162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1DC60F0-BD4B-0667-29B5-FAC42832C840}"/>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4" name="页脚占位符 3">
            <a:extLst>
              <a:ext uri="{FF2B5EF4-FFF2-40B4-BE49-F238E27FC236}">
                <a16:creationId xmlns:a16="http://schemas.microsoft.com/office/drawing/2014/main" id="{C8AABB16-2E30-2743-508F-9C1E1373900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69E1B75-BD9C-BBE7-EF32-B7C1CA6085A3}"/>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11768941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B602528-5B4E-2D37-C435-877646B3B060}"/>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3" name="页脚占位符 2">
            <a:extLst>
              <a:ext uri="{FF2B5EF4-FFF2-40B4-BE49-F238E27FC236}">
                <a16:creationId xmlns:a16="http://schemas.microsoft.com/office/drawing/2014/main" id="{A3DF1493-9633-5C96-652E-D720539B9A8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C3C89D2-B432-D724-F175-F58D3E306EDD}"/>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40810775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789B1D-23B6-279E-061D-4F324AEEB0AF}"/>
              </a:ext>
            </a:extLst>
          </p:cNvPr>
          <p:cNvSpPr>
            <a:spLocks noGrp="1"/>
          </p:cNvSpPr>
          <p:nvPr>
            <p:ph type="title"/>
          </p:nvPr>
        </p:nvSpPr>
        <p:spPr>
          <a:xfrm>
            <a:off x="1679575" y="914400"/>
            <a:ext cx="7864475" cy="32004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561BF13-8A2D-0896-B5E3-354ABE6320F9}"/>
              </a:ext>
            </a:extLst>
          </p:cNvPr>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A20E1DC-61D8-462F-E3F4-BAB597A44DBE}"/>
              </a:ext>
            </a:extLst>
          </p:cNvPr>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108070F-624D-DB98-6626-5908CD7158B7}"/>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6" name="页脚占位符 5">
            <a:extLst>
              <a:ext uri="{FF2B5EF4-FFF2-40B4-BE49-F238E27FC236}">
                <a16:creationId xmlns:a16="http://schemas.microsoft.com/office/drawing/2014/main" id="{0933F867-BF31-D944-CBF6-423465FF4FB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ABB1131-5507-7408-8C2E-65C9AB696D87}"/>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34327802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4C80FA-0105-06CE-AAC5-1447F697DB19}"/>
              </a:ext>
            </a:extLst>
          </p:cNvPr>
          <p:cNvSpPr>
            <a:spLocks noGrp="1"/>
          </p:cNvSpPr>
          <p:nvPr>
            <p:ph type="title"/>
          </p:nvPr>
        </p:nvSpPr>
        <p:spPr>
          <a:xfrm>
            <a:off x="1679575" y="914400"/>
            <a:ext cx="7864475" cy="32004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A7C0C39-2DD8-BD59-760D-723A02774DDA}"/>
              </a:ext>
            </a:extLst>
          </p:cNvPr>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4E87387-F0A3-FFC8-3D1B-74D76EC88C6A}"/>
              </a:ext>
            </a:extLst>
          </p:cNvPr>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D942BCA-BAF5-A78A-C92D-75498C3F03F1}"/>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6" name="页脚占位符 5">
            <a:extLst>
              <a:ext uri="{FF2B5EF4-FFF2-40B4-BE49-F238E27FC236}">
                <a16:creationId xmlns:a16="http://schemas.microsoft.com/office/drawing/2014/main" id="{D5AE366E-5107-B9DC-4FD3-BC883920AB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DBEC0B1-FE0B-07B0-CD6B-3F7984ABE8F8}"/>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27478837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A20E84-9A11-73DD-F3A8-F822B0F432C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8A9D5E7-824B-9993-9475-B7426C87337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577CED0-8654-7EF9-4AD8-C895BC36B864}"/>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EFBD7E5C-725E-6724-2938-003EE59C58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3BE7702-7650-0A2E-5EA4-47D311811EFD}"/>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19910033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69034F6-30AB-9535-F25A-2AC7DB747AA7}"/>
              </a:ext>
            </a:extLst>
          </p:cNvPr>
          <p:cNvSpPr>
            <a:spLocks noGrp="1"/>
          </p:cNvSpPr>
          <p:nvPr>
            <p:ph type="title" orient="vert"/>
          </p:nvPr>
        </p:nvSpPr>
        <p:spPr>
          <a:xfrm>
            <a:off x="17449800" y="730250"/>
            <a:ext cx="5257800" cy="11623675"/>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D6C5703-DFA6-449D-5D09-4A894A1C82FB}"/>
              </a:ext>
            </a:extLst>
          </p:cNvPr>
          <p:cNvSpPr>
            <a:spLocks noGrp="1"/>
          </p:cNvSpPr>
          <p:nvPr>
            <p:ph type="body" orient="vert" idx="1"/>
          </p:nvPr>
        </p:nvSpPr>
        <p:spPr>
          <a:xfrm>
            <a:off x="1676400" y="730250"/>
            <a:ext cx="15621000" cy="1162367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AB50B9A-FBA3-FF27-AD59-6B402FA8081A}"/>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006977A4-C14B-EC72-9A61-389E14726A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4F8BA3-D45A-6FDF-2098-0175462D51FB}"/>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574712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10886" y="1175657"/>
            <a:ext cx="24460200" cy="12846131"/>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Placeholder 1"/>
          <p:cNvSpPr>
            <a:spLocks noGrp="1"/>
          </p:cNvSpPr>
          <p:nvPr>
            <p:ph type="title"/>
          </p:nvPr>
        </p:nvSpPr>
        <p:spPr>
          <a:xfrm>
            <a:off x="1741714" y="1070897"/>
            <a:ext cx="9317182" cy="723900"/>
          </a:xfrm>
          <a:prstGeom prst="rect">
            <a:avLst/>
          </a:prstGeom>
        </p:spPr>
        <p:txBody>
          <a:bodyPr vert="horz" lIns="91440" tIns="45720" rIns="91440" bIns="45720" rtlCol="0" anchor="ctr">
            <a:normAutofit/>
          </a:bodyPr>
          <a:lstStyle/>
          <a:p>
            <a:r>
              <a:rPr lang="en-US" dirty="0"/>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B602528-5B4E-2D37-C435-877646B3B060}"/>
              </a:ext>
            </a:extLst>
          </p:cNvPr>
          <p:cNvSpPr>
            <a:spLocks noGrp="1"/>
          </p:cNvSpPr>
          <p:nvPr>
            <p:ph type="dt" sz="half" idx="10"/>
          </p:nvPr>
        </p:nvSpPr>
        <p:spPr/>
        <p:txBody>
          <a:bodyPr/>
          <a:lstStyle/>
          <a:p>
            <a:fld id="{919EDF23-C56B-44B4-87B8-E61BC44C4375}" type="datetimeFigureOut">
              <a:rPr lang="zh-CN" altLang="en-US" smtClean="0"/>
              <a:t>2024/4/27</a:t>
            </a:fld>
            <a:endParaRPr lang="zh-CN" altLang="en-US"/>
          </a:p>
        </p:txBody>
      </p:sp>
      <p:sp>
        <p:nvSpPr>
          <p:cNvPr id="3" name="页脚占位符 2">
            <a:extLst>
              <a:ext uri="{FF2B5EF4-FFF2-40B4-BE49-F238E27FC236}">
                <a16:creationId xmlns:a16="http://schemas.microsoft.com/office/drawing/2014/main" id="{A3DF1493-9633-5C96-652E-D720539B9A8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C3C89D2-B432-D724-F175-F58D3E306EDD}"/>
              </a:ext>
            </a:extLst>
          </p:cNvPr>
          <p:cNvSpPr>
            <a:spLocks noGrp="1"/>
          </p:cNvSpPr>
          <p:nvPr>
            <p:ph type="sldNum" sz="quarter" idx="12"/>
          </p:nvPr>
        </p:nvSpPr>
        <p:spPr/>
        <p:txBody>
          <a:bodyPr/>
          <a:lstStyle/>
          <a:p>
            <a:fld id="{2C9BF31B-08BA-4E59-951C-0ACC89E4F8ED}" type="slidenum">
              <a:rPr lang="zh-CN" altLang="en-US" smtClean="0"/>
              <a:t>‹#›</a:t>
            </a:fld>
            <a:endParaRPr lang="zh-CN" altLang="en-US"/>
          </a:p>
        </p:txBody>
      </p:sp>
    </p:spTree>
    <p:extLst>
      <p:ext uri="{BB962C8B-B14F-4D97-AF65-F5344CB8AC3E}">
        <p14:creationId xmlns:p14="http://schemas.microsoft.com/office/powerpoint/2010/main" val="1885051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2024/4/27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2024/4/27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image" Target="../media/image3.jpeg"/><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theme" Target="../theme/theme2.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15778" y="-72836"/>
            <a:ext cx="24384000" cy="13922233"/>
            <a:chOff x="-21772" y="-42908"/>
            <a:chExt cx="24384000" cy="13718730"/>
          </a:xfrm>
        </p:grpSpPr>
        <p:sp>
          <p:nvSpPr>
            <p:cNvPr id="8" name="Rectangle 7"/>
            <p:cNvSpPr/>
            <p:nvPr userDrawn="1"/>
          </p:nvSpPr>
          <p:spPr>
            <a:xfrm>
              <a:off x="-21772" y="-42908"/>
              <a:ext cx="24384000" cy="13716000"/>
            </a:xfrm>
            <a:prstGeom prst="rect">
              <a:avLst/>
            </a:prstGeom>
            <a:solidFill>
              <a:srgbClr val="F4F5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white rectangular object with a logo&#10;&#10;Description automatically generated"/>
            <p:cNvPicPr>
              <a:picLocks noChangeAspect="1"/>
            </p:cNvPicPr>
            <p:nvPr userDrawn="1"/>
          </p:nvPicPr>
          <p:blipFill rotWithShape="1">
            <a:blip r:embed="rId6">
              <a:extLst>
                <a:ext uri="{28A0092B-C50C-407E-A947-70E740481C1C}">
                  <a14:useLocalDpi xmlns:a14="http://schemas.microsoft.com/office/drawing/2010/main" val="0"/>
                </a:ext>
              </a:extLst>
            </a:blip>
            <a:srcRect l="428"/>
            <a:stretch>
              <a:fillRect/>
            </a:stretch>
          </p:blipFill>
          <p:spPr>
            <a:xfrm>
              <a:off x="6005945" y="0"/>
              <a:ext cx="12425490" cy="13675822"/>
            </a:xfrm>
            <a:prstGeom prst="rect">
              <a:avLst/>
            </a:prstGeom>
          </p:spPr>
        </p:pic>
      </p:grpSp>
      <p:pic>
        <p:nvPicPr>
          <p:cNvPr id="10" name="图片 15"/>
          <p:cNvPicPr>
            <a:picLocks noChangeAspect="1"/>
          </p:cNvPicPr>
          <p:nvPr userDrawn="1"/>
        </p:nvPicPr>
        <p:blipFill>
          <a:blip r:embed="rId7"/>
          <a:stretch>
            <a:fillRect/>
          </a:stretch>
        </p:blipFill>
        <p:spPr>
          <a:xfrm>
            <a:off x="-10886" y="-72836"/>
            <a:ext cx="24432436" cy="1322557"/>
          </a:xfrm>
          <a:prstGeom prst="rect">
            <a:avLst/>
          </a:prstGeom>
        </p:spPr>
      </p:pic>
      <p:sp>
        <p:nvSpPr>
          <p:cNvPr id="2" name="Title Placeholder 1"/>
          <p:cNvSpPr>
            <a:spLocks noGrp="1"/>
          </p:cNvSpPr>
          <p:nvPr>
            <p:ph type="title"/>
          </p:nvPr>
        </p:nvSpPr>
        <p:spPr>
          <a:xfrm>
            <a:off x="1219200" y="206152"/>
            <a:ext cx="9317182" cy="723900"/>
          </a:xfrm>
          <a:prstGeom prst="rect">
            <a:avLst/>
          </a:prstGeom>
        </p:spPr>
        <p:txBody>
          <a:bodyPr vert="horz" lIns="91440" tIns="45720" rIns="91440" bIns="45720" rtlCol="0" anchor="ctr">
            <a:normAutofit/>
          </a:bodyPr>
          <a:lstStyle/>
          <a:p>
            <a:r>
              <a:rPr lang="en-US" dirty="0"/>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82" r:id="rId4"/>
  </p:sldLayoutIdLst>
  <p:txStyles>
    <p:title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219200" y="549277"/>
            <a:ext cx="21945600" cy="2286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1219200" y="3200403"/>
            <a:ext cx="21945600" cy="905192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1219200" y="12712701"/>
            <a:ext cx="5689600" cy="730251"/>
          </a:xfrm>
          <a:prstGeom prst="rect">
            <a:avLst/>
          </a:prstGeom>
        </p:spPr>
        <p:txBody>
          <a:bodyPr vert="horz" lIns="91440" tIns="45720" rIns="91440" bIns="45720" rtlCol="0" anchor="ctr"/>
          <a:lstStyle>
            <a:lvl1pPr algn="l">
              <a:defRPr sz="3200">
                <a:solidFill>
                  <a:schemeClr val="tx1">
                    <a:tint val="75000"/>
                  </a:schemeClr>
                </a:solidFill>
              </a:defRPr>
            </a:lvl1pPr>
          </a:lstStyle>
          <a:p>
            <a:fld id="{530820CF-B880-4189-942D-D702A7CBA730}" type="datetimeFigureOut">
              <a:rPr lang="zh-CN" altLang="en-US" smtClean="0"/>
              <a:t>2024/4/27</a:t>
            </a:fld>
            <a:endParaRPr lang="zh-CN" altLang="en-US"/>
          </a:p>
        </p:txBody>
      </p:sp>
      <p:sp>
        <p:nvSpPr>
          <p:cNvPr id="5" name="页脚占位符 4"/>
          <p:cNvSpPr>
            <a:spLocks noGrp="1"/>
          </p:cNvSpPr>
          <p:nvPr>
            <p:ph type="ftr" sz="quarter" idx="3"/>
          </p:nvPr>
        </p:nvSpPr>
        <p:spPr>
          <a:xfrm>
            <a:off x="8331200" y="12712701"/>
            <a:ext cx="7721600" cy="730251"/>
          </a:xfrm>
          <a:prstGeom prst="rect">
            <a:avLst/>
          </a:prstGeom>
        </p:spPr>
        <p:txBody>
          <a:bodyPr vert="horz" lIns="91440" tIns="45720" rIns="91440" bIns="45720" rtlCol="0" anchor="ctr"/>
          <a:lstStyle>
            <a:lvl1pPr algn="ctr">
              <a:defRPr sz="3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17475200" y="12712701"/>
            <a:ext cx="5689600" cy="730251"/>
          </a:xfrm>
          <a:prstGeom prst="rect">
            <a:avLst/>
          </a:prstGeom>
        </p:spPr>
        <p:txBody>
          <a:bodyPr vert="horz" lIns="91440" tIns="45720" rIns="91440" bIns="45720" rtlCol="0" anchor="ctr"/>
          <a:lstStyle>
            <a:lvl1pPr algn="r">
              <a:defRPr sz="3200">
                <a:solidFill>
                  <a:schemeClr val="tx1">
                    <a:tint val="75000"/>
                  </a:schemeClr>
                </a:solidFill>
              </a:defRPr>
            </a:lvl1pPr>
          </a:lstStyle>
          <a:p>
            <a:fld id="{0C913308-F349-4B6D-A68A-DD1791B4A57B}" type="slidenum">
              <a:rPr lang="zh-CN" altLang="en-US" smtClean="0"/>
              <a:t>‹#›</a:t>
            </a:fld>
            <a:endParaRPr lang="zh-CN" altLang="en-US"/>
          </a:p>
        </p:txBody>
      </p:sp>
      <p:sp>
        <p:nvSpPr>
          <p:cNvPr id="7" name="矩形 6"/>
          <p:cNvSpPr/>
          <p:nvPr userDrawn="1"/>
        </p:nvSpPr>
        <p:spPr>
          <a:xfrm>
            <a:off x="0" y="0"/>
            <a:ext cx="24384000" cy="1371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400"/>
          </a:p>
        </p:txBody>
      </p:sp>
      <p:grpSp>
        <p:nvGrpSpPr>
          <p:cNvPr id="12" name="Group 6">
            <a:extLst>
              <a:ext uri="{FF2B5EF4-FFF2-40B4-BE49-F238E27FC236}">
                <a16:creationId xmlns:a16="http://schemas.microsoft.com/office/drawing/2014/main" id="{EF319713-01C0-C845-0BDC-A1B7B63681D4}"/>
              </a:ext>
            </a:extLst>
          </p:cNvPr>
          <p:cNvGrpSpPr/>
          <p:nvPr userDrawn="1"/>
        </p:nvGrpSpPr>
        <p:grpSpPr>
          <a:xfrm>
            <a:off x="15778" y="10881"/>
            <a:ext cx="24384000" cy="13716000"/>
            <a:chOff x="0" y="0"/>
            <a:chExt cx="24384000" cy="13716000"/>
          </a:xfrm>
        </p:grpSpPr>
        <p:sp>
          <p:nvSpPr>
            <p:cNvPr id="13" name="Rectangle 7">
              <a:extLst>
                <a:ext uri="{FF2B5EF4-FFF2-40B4-BE49-F238E27FC236}">
                  <a16:creationId xmlns:a16="http://schemas.microsoft.com/office/drawing/2014/main" id="{D48F767D-A6B7-9B56-8F74-A203FB656C6E}"/>
                </a:ext>
              </a:extLst>
            </p:cNvPr>
            <p:cNvSpPr/>
            <p:nvPr userDrawn="1"/>
          </p:nvSpPr>
          <p:spPr>
            <a:xfrm>
              <a:off x="0" y="0"/>
              <a:ext cx="24384000" cy="13716000"/>
            </a:xfrm>
            <a:prstGeom prst="rect">
              <a:avLst/>
            </a:prstGeom>
            <a:solidFill>
              <a:srgbClr val="F4F5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8" descr="A white rectangular object with a logo&#10;&#10;Description automatically generated">
              <a:extLst>
                <a:ext uri="{FF2B5EF4-FFF2-40B4-BE49-F238E27FC236}">
                  <a16:creationId xmlns:a16="http://schemas.microsoft.com/office/drawing/2014/main" id="{372B5625-B07B-BF82-C43A-3B99313A49B8}"/>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428"/>
            <a:stretch>
              <a:fillRect/>
            </a:stretch>
          </p:blipFill>
          <p:spPr>
            <a:xfrm>
              <a:off x="6005945" y="0"/>
              <a:ext cx="12425490" cy="13675822"/>
            </a:xfrm>
            <a:prstGeom prst="rect">
              <a:avLst/>
            </a:prstGeom>
          </p:spPr>
        </p:pic>
      </p:gr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xStyles>
    <p:titleStyle>
      <a:lvl1pPr algn="ctr" defTabSz="2438400" rtl="0" eaLnBrk="1" latinLnBrk="0" hangingPunct="1">
        <a:spcBef>
          <a:spcPct val="0"/>
        </a:spcBef>
        <a:buNone/>
        <a:defRPr sz="11735" kern="1200">
          <a:solidFill>
            <a:schemeClr val="tx1"/>
          </a:solidFill>
          <a:latin typeface="+mj-lt"/>
          <a:ea typeface="+mj-ea"/>
          <a:cs typeface="+mj-cs"/>
        </a:defRPr>
      </a:lvl1pPr>
    </p:titleStyle>
    <p:bodyStyle>
      <a:lvl1pPr marL="914400" indent="-914400" algn="l" defTabSz="2438400" rtl="0" eaLnBrk="1" latinLnBrk="0" hangingPunct="1">
        <a:spcBef>
          <a:spcPct val="20000"/>
        </a:spcBef>
        <a:buFont typeface="Arial" panose="020B0604020202020204" pitchFamily="34" charset="0"/>
        <a:buChar char="•"/>
        <a:defRPr sz="8535" kern="1200">
          <a:solidFill>
            <a:schemeClr val="tx1"/>
          </a:solidFill>
          <a:latin typeface="+mn-lt"/>
          <a:ea typeface="+mn-ea"/>
          <a:cs typeface="+mn-cs"/>
        </a:defRPr>
      </a:lvl1pPr>
      <a:lvl2pPr marL="1981200" indent="-762000" algn="l" defTabSz="2438400" rtl="0" eaLnBrk="1" latinLnBrk="0" hangingPunct="1">
        <a:spcBef>
          <a:spcPct val="20000"/>
        </a:spcBef>
        <a:buFont typeface="Arial" panose="020B0604020202020204" pitchFamily="34" charset="0"/>
        <a:buChar char="–"/>
        <a:defRPr sz="7465" kern="1200">
          <a:solidFill>
            <a:schemeClr val="tx1"/>
          </a:solidFill>
          <a:latin typeface="+mn-lt"/>
          <a:ea typeface="+mn-ea"/>
          <a:cs typeface="+mn-cs"/>
        </a:defRPr>
      </a:lvl2pPr>
      <a:lvl3pPr marL="3048000" indent="-609600" algn="l" defTabSz="243840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3pPr>
      <a:lvl4pPr marL="42672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4pPr>
      <a:lvl5pPr marL="54864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5pPr>
      <a:lvl6pPr marL="67056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6pPr>
      <a:lvl7pPr marL="79248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7pPr>
      <a:lvl8pPr marL="91440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8pPr>
      <a:lvl9pPr marL="10363200" indent="-609600" algn="l" defTabSz="2438400" rtl="0" eaLnBrk="1" latinLnBrk="0" hangingPunct="1">
        <a:spcBef>
          <a:spcPct val="20000"/>
        </a:spcBef>
        <a:buFont typeface="Arial" panose="020B0604020202020204" pitchFamily="34" charset="0"/>
        <a:buChar char="•"/>
        <a:defRPr sz="5335" kern="1200">
          <a:solidFill>
            <a:schemeClr val="tx1"/>
          </a:solidFill>
          <a:latin typeface="+mn-lt"/>
          <a:ea typeface="+mn-ea"/>
          <a:cs typeface="+mn-cs"/>
        </a:defRPr>
      </a:lvl9pPr>
    </p:bodyStyle>
    <p:otherStyle>
      <a:defPPr>
        <a:defRPr lang="zh-CN"/>
      </a:defPPr>
      <a:lvl1pPr marL="0" algn="l" defTabSz="2438400" rtl="0" eaLnBrk="1" latinLnBrk="0" hangingPunct="1">
        <a:defRPr sz="4800" kern="1200">
          <a:solidFill>
            <a:schemeClr val="tx1"/>
          </a:solidFill>
          <a:latin typeface="+mn-lt"/>
          <a:ea typeface="+mn-ea"/>
          <a:cs typeface="+mn-cs"/>
        </a:defRPr>
      </a:lvl1pPr>
      <a:lvl2pPr marL="1219200" algn="l" defTabSz="2438400" rtl="0" eaLnBrk="1" latinLnBrk="0" hangingPunct="1">
        <a:defRPr sz="4800" kern="1200">
          <a:solidFill>
            <a:schemeClr val="tx1"/>
          </a:solidFill>
          <a:latin typeface="+mn-lt"/>
          <a:ea typeface="+mn-ea"/>
          <a:cs typeface="+mn-cs"/>
        </a:defRPr>
      </a:lvl2pPr>
      <a:lvl3pPr marL="2438400" algn="l" defTabSz="2438400" rtl="0" eaLnBrk="1" latinLnBrk="0" hangingPunct="1">
        <a:defRPr sz="4800" kern="1200">
          <a:solidFill>
            <a:schemeClr val="tx1"/>
          </a:solidFill>
          <a:latin typeface="+mn-lt"/>
          <a:ea typeface="+mn-ea"/>
          <a:cs typeface="+mn-cs"/>
        </a:defRPr>
      </a:lvl3pPr>
      <a:lvl4pPr marL="3657600" algn="l" defTabSz="2438400" rtl="0" eaLnBrk="1" latinLnBrk="0" hangingPunct="1">
        <a:defRPr sz="4800" kern="1200">
          <a:solidFill>
            <a:schemeClr val="tx1"/>
          </a:solidFill>
          <a:latin typeface="+mn-lt"/>
          <a:ea typeface="+mn-ea"/>
          <a:cs typeface="+mn-cs"/>
        </a:defRPr>
      </a:lvl4pPr>
      <a:lvl5pPr marL="4876800" algn="l" defTabSz="2438400" rtl="0" eaLnBrk="1" latinLnBrk="0" hangingPunct="1">
        <a:defRPr sz="4800" kern="1200">
          <a:solidFill>
            <a:schemeClr val="tx1"/>
          </a:solidFill>
          <a:latin typeface="+mn-lt"/>
          <a:ea typeface="+mn-ea"/>
          <a:cs typeface="+mn-cs"/>
        </a:defRPr>
      </a:lvl5pPr>
      <a:lvl6pPr marL="6096000" algn="l" defTabSz="2438400" rtl="0" eaLnBrk="1" latinLnBrk="0" hangingPunct="1">
        <a:defRPr sz="4800" kern="1200">
          <a:solidFill>
            <a:schemeClr val="tx1"/>
          </a:solidFill>
          <a:latin typeface="+mn-lt"/>
          <a:ea typeface="+mn-ea"/>
          <a:cs typeface="+mn-cs"/>
        </a:defRPr>
      </a:lvl6pPr>
      <a:lvl7pPr marL="7315200" algn="l" defTabSz="2438400" rtl="0" eaLnBrk="1" latinLnBrk="0" hangingPunct="1">
        <a:defRPr sz="4800" kern="1200">
          <a:solidFill>
            <a:schemeClr val="tx1"/>
          </a:solidFill>
          <a:latin typeface="+mn-lt"/>
          <a:ea typeface="+mn-ea"/>
          <a:cs typeface="+mn-cs"/>
        </a:defRPr>
      </a:lvl7pPr>
      <a:lvl8pPr marL="8534400" algn="l" defTabSz="2438400" rtl="0" eaLnBrk="1" latinLnBrk="0" hangingPunct="1">
        <a:defRPr sz="4800" kern="1200">
          <a:solidFill>
            <a:schemeClr val="tx1"/>
          </a:solidFill>
          <a:latin typeface="+mn-lt"/>
          <a:ea typeface="+mn-ea"/>
          <a:cs typeface="+mn-cs"/>
        </a:defRPr>
      </a:lvl8pPr>
      <a:lvl9pPr marL="9753600" algn="l" defTabSz="2438400" rtl="0" eaLnBrk="1" latinLnBrk="0" hangingPunct="1">
        <a:defRPr sz="4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4EAA4F8-3857-AF95-4368-99318507538B}"/>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22DE618-4ED4-BE7A-CD59-00A946FF6CAA}"/>
              </a:ext>
            </a:extLst>
          </p:cNvPr>
          <p:cNvSpPr>
            <a:spLocks noGrp="1"/>
          </p:cNvSpPr>
          <p:nvPr>
            <p:ph type="body" idx="1"/>
          </p:nvPr>
        </p:nvSpPr>
        <p:spPr>
          <a:xfrm>
            <a:off x="1676400" y="3651250"/>
            <a:ext cx="21031200" cy="87026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F517B519-8E0C-24EB-8E37-DACE5A92A79E}"/>
              </a:ext>
            </a:extLst>
          </p:cNvPr>
          <p:cNvSpPr>
            <a:spLocks noGrp="1"/>
          </p:cNvSpPr>
          <p:nvPr>
            <p:ph type="dt" sz="half" idx="2"/>
          </p:nvPr>
        </p:nvSpPr>
        <p:spPr>
          <a:xfrm>
            <a:off x="1676400" y="12712700"/>
            <a:ext cx="5486400"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919EDF23-C56B-44B4-87B8-E61BC44C4375}" type="datetimeFigureOut">
              <a:rPr lang="zh-CN" altLang="en-US" smtClean="0"/>
              <a:t>2024/4/27</a:t>
            </a:fld>
            <a:endParaRPr lang="zh-CN" altLang="en-US"/>
          </a:p>
        </p:txBody>
      </p:sp>
      <p:sp>
        <p:nvSpPr>
          <p:cNvPr id="5" name="页脚占位符 4">
            <a:extLst>
              <a:ext uri="{FF2B5EF4-FFF2-40B4-BE49-F238E27FC236}">
                <a16:creationId xmlns:a16="http://schemas.microsoft.com/office/drawing/2014/main" id="{F740D2F7-F48D-F635-A90D-B9612C1A8411}"/>
              </a:ext>
            </a:extLst>
          </p:cNvPr>
          <p:cNvSpPr>
            <a:spLocks noGrp="1"/>
          </p:cNvSpPr>
          <p:nvPr>
            <p:ph type="ftr" sz="quarter" idx="3"/>
          </p:nvPr>
        </p:nvSpPr>
        <p:spPr>
          <a:xfrm>
            <a:off x="8077200" y="12712700"/>
            <a:ext cx="8229600"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04E4D7-2C3F-60CC-198A-9FBD64718E91}"/>
              </a:ext>
            </a:extLst>
          </p:cNvPr>
          <p:cNvSpPr>
            <a:spLocks noGrp="1"/>
          </p:cNvSpPr>
          <p:nvPr>
            <p:ph type="sldNum" sz="quarter" idx="4"/>
          </p:nvPr>
        </p:nvSpPr>
        <p:spPr>
          <a:xfrm>
            <a:off x="17221200" y="12712700"/>
            <a:ext cx="5486400"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2C9BF31B-08BA-4E59-951C-0ACC89E4F8ED}" type="slidenum">
              <a:rPr lang="zh-CN" altLang="en-US" smtClean="0"/>
              <a:t>‹#›</a:t>
            </a:fld>
            <a:endParaRPr lang="zh-CN" altLang="en-US"/>
          </a:p>
        </p:txBody>
      </p:sp>
      <p:sp>
        <p:nvSpPr>
          <p:cNvPr id="8" name="Rectangle 7">
            <a:extLst>
              <a:ext uri="{FF2B5EF4-FFF2-40B4-BE49-F238E27FC236}">
                <a16:creationId xmlns:a16="http://schemas.microsoft.com/office/drawing/2014/main" id="{07ED6D88-7F79-8B60-26BA-CFAD55C5508F}"/>
              </a:ext>
            </a:extLst>
          </p:cNvPr>
          <p:cNvSpPr/>
          <p:nvPr userDrawn="1"/>
        </p:nvSpPr>
        <p:spPr>
          <a:xfrm>
            <a:off x="4892" y="21767"/>
            <a:ext cx="24384000" cy="13716000"/>
          </a:xfrm>
          <a:prstGeom prst="rect">
            <a:avLst/>
          </a:prstGeom>
          <a:solidFill>
            <a:srgbClr val="F4F5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4883016"/>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hyperlink" Target="../../quantstats-tearsheet.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20326" t="13074" r="11610" b="23239"/>
          <a:stretch/>
        </p:blipFill>
        <p:spPr>
          <a:xfrm>
            <a:off x="-187569" y="0"/>
            <a:ext cx="24759138" cy="14044711"/>
          </a:xfrm>
          <a:prstGeom prst="rect">
            <a:avLst/>
          </a:prstGeom>
        </p:spPr>
      </p:pic>
      <p:sp>
        <p:nvSpPr>
          <p:cNvPr id="9" name="文本框 8"/>
          <p:cNvSpPr txBox="1"/>
          <p:nvPr/>
        </p:nvSpPr>
        <p:spPr>
          <a:xfrm>
            <a:off x="8914384" y="3952994"/>
            <a:ext cx="15188262" cy="3280410"/>
          </a:xfrm>
          <a:prstGeom prst="rect">
            <a:avLst/>
          </a:prstGeom>
          <a:noFill/>
        </p:spPr>
        <p:txBody>
          <a:bodyPr wrap="square" rtlCol="0">
            <a:noAutofit/>
          </a:bodyPr>
          <a:lstStyle/>
          <a:p>
            <a:pPr algn="l">
              <a:lnSpc>
                <a:spcPct val="110000"/>
              </a:lnSpc>
              <a:defRPr/>
            </a:pPr>
            <a:r>
              <a:rPr lang="en-US" altLang="zh-CN" sz="96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sym typeface="+mn-ea"/>
              </a:rPr>
              <a:t>Alpha Quest Algorithmic Trading Engine </a:t>
            </a:r>
          </a:p>
          <a:p>
            <a:pPr algn="l">
              <a:defRPr/>
            </a:pPr>
            <a:endParaRPr kumimoji="0" lang="en-US" altLang="zh-CN" sz="2800" b="1" i="0" u="none" strike="noStrike" kern="0" cap="none" spc="0" normalizeH="0" baseline="0"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文本框 15"/>
          <p:cNvSpPr txBox="1"/>
          <p:nvPr/>
        </p:nvSpPr>
        <p:spPr>
          <a:xfrm>
            <a:off x="13865785" y="8612333"/>
            <a:ext cx="5099905" cy="3035439"/>
          </a:xfrm>
          <a:prstGeom prst="rect">
            <a:avLst/>
          </a:prstGeom>
          <a:noFill/>
        </p:spPr>
        <p:txBody>
          <a:bodyPr wrap="square" rtlCol="0" anchor="t" anchorCtr="0">
            <a:noAutofit/>
          </a:bodyPr>
          <a:lstStyle/>
          <a:p>
            <a:pPr marL="0" marR="0" lvl="0" indent="0" algn="l" defTabSz="2438400" rtl="0" eaLnBrk="1" fontAlgn="auto" latinLnBrk="0" hangingPunct="0">
              <a:lnSpc>
                <a:spcPct val="100000"/>
              </a:lnSpc>
              <a:spcBef>
                <a:spcPts val="0"/>
              </a:spcBef>
              <a:spcAft>
                <a:spcPts val="0"/>
              </a:spcAft>
              <a:buClrTx/>
              <a:buSzTx/>
              <a:buFontTx/>
              <a:buNone/>
              <a:defRPr/>
            </a:pPr>
            <a:r>
              <a:rPr kumimoji="0" lang="en-US" altLang="zh-CN" sz="4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rPr>
              <a:t>ZHANG </a:t>
            </a:r>
            <a:r>
              <a:rPr kumimoji="0" lang="zh-CN" altLang="en-US" sz="4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rPr>
              <a:t> </a:t>
            </a:r>
            <a:r>
              <a:rPr kumimoji="0" lang="en-US" altLang="zh-CN" sz="4400" b="1" i="0" u="none" strike="noStrike" kern="0" cap="none" spc="0" normalizeH="0" baseline="0" noProof="0" dirty="0" err="1">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rPr>
              <a:t>Feifan</a:t>
            </a:r>
            <a:endParaRPr kumimoji="0" lang="en-US" altLang="zh-CN" sz="4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endParaRPr>
          </a:p>
          <a:p>
            <a:pPr algn="l">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ZHENG </a:t>
            </a:r>
            <a:r>
              <a:rPr lang="en-US" altLang="zh-CN" sz="4400" b="1" dirty="0" err="1">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Xiaotong</a:t>
            </a:r>
            <a:endPar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2438400" rtl="0" eaLnBrk="1" fontAlgn="auto" latinLnBrk="0" hangingPunct="0">
              <a:lnSpc>
                <a:spcPct val="100000"/>
              </a:lnSpc>
              <a:spcBef>
                <a:spcPts val="0"/>
              </a:spcBef>
              <a:spcAft>
                <a:spcPts val="0"/>
              </a:spcAft>
              <a:buClrTx/>
              <a:buSzTx/>
              <a:buFontTx/>
              <a:buNone/>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LI </a:t>
            </a:r>
            <a:r>
              <a:rPr lang="en-US" altLang="zh-CN" sz="4400" b="1" dirty="0" err="1">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Xutao</a:t>
            </a:r>
            <a:r>
              <a:rPr lang="zh-CN" altLang="en-US"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2438400" rtl="0" eaLnBrk="1" fontAlgn="auto" latinLnBrk="0" hangingPunct="0">
              <a:lnSpc>
                <a:spcPct val="100000"/>
              </a:lnSpc>
              <a:spcBef>
                <a:spcPts val="0"/>
              </a:spcBef>
              <a:spcAft>
                <a:spcPts val="0"/>
              </a:spcAft>
              <a:buClrTx/>
              <a:buSzTx/>
              <a:buFontTx/>
              <a:buNone/>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DAI Jingxian</a:t>
            </a:r>
          </a:p>
          <a:p>
            <a:pPr marL="0" marR="0" lvl="0" indent="0" algn="l" defTabSz="2438400" rtl="0" eaLnBrk="1" fontAlgn="auto" latinLnBrk="0" hangingPunct="0">
              <a:lnSpc>
                <a:spcPct val="100000"/>
              </a:lnSpc>
              <a:spcBef>
                <a:spcPts val="0"/>
              </a:spcBef>
              <a:spcAft>
                <a:spcPts val="0"/>
              </a:spcAft>
              <a:buClrTx/>
              <a:buSzTx/>
              <a:buFontTx/>
              <a:buNone/>
              <a:defRPr/>
            </a:pPr>
            <a:endParaRPr lang="zh-CN" altLang="en-US" sz="4400"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6" name="Picture 5" descr="A black background with white text&#10;&#10;Description automatically generate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390" y="298568"/>
            <a:ext cx="12925179" cy="1804980"/>
          </a:xfrm>
          <a:prstGeom prst="rect">
            <a:avLst/>
          </a:prstGeom>
        </p:spPr>
      </p:pic>
      <p:sp>
        <p:nvSpPr>
          <p:cNvPr id="4" name="文本框 3">
            <a:extLst>
              <a:ext uri="{FF2B5EF4-FFF2-40B4-BE49-F238E27FC236}">
                <a16:creationId xmlns:a16="http://schemas.microsoft.com/office/drawing/2014/main" id="{E1E5844D-1822-13BE-F6E8-58D06BBECF57}"/>
              </a:ext>
            </a:extLst>
          </p:cNvPr>
          <p:cNvSpPr txBox="1"/>
          <p:nvPr/>
        </p:nvSpPr>
        <p:spPr>
          <a:xfrm>
            <a:off x="8914384" y="8634104"/>
            <a:ext cx="5099905" cy="769441"/>
          </a:xfrm>
          <a:prstGeom prst="rect">
            <a:avLst/>
          </a:prstGeom>
          <a:noFill/>
        </p:spPr>
        <p:txBody>
          <a:bodyPr wrap="square">
            <a:spAutoFit/>
          </a:bodyPr>
          <a:lstStyle/>
          <a:p>
            <a:pPr marL="0" marR="0" lvl="0" indent="0" algn="l" defTabSz="2438400" rtl="0" eaLnBrk="1" fontAlgn="auto" latinLnBrk="0" hangingPunct="0">
              <a:lnSpc>
                <a:spcPct val="100000"/>
              </a:lnSpc>
              <a:spcBef>
                <a:spcPts val="0"/>
              </a:spcBef>
              <a:spcAft>
                <a:spcPts val="0"/>
              </a:spcAft>
              <a:buClrTx/>
              <a:buSzTx/>
              <a:buFontTx/>
              <a:buNone/>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Group 5</a:t>
            </a:r>
            <a:r>
              <a:rPr lang="zh-CN" altLang="en-US"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Members: </a:t>
            </a:r>
          </a:p>
        </p:txBody>
      </p:sp>
      <p:sp>
        <p:nvSpPr>
          <p:cNvPr id="3" name="文本框 2">
            <a:extLst>
              <a:ext uri="{FF2B5EF4-FFF2-40B4-BE49-F238E27FC236}">
                <a16:creationId xmlns:a16="http://schemas.microsoft.com/office/drawing/2014/main" id="{72FEAA88-45D8-26BB-8B21-6F6D9CF607AF}"/>
              </a:ext>
            </a:extLst>
          </p:cNvPr>
          <p:cNvSpPr txBox="1"/>
          <p:nvPr/>
        </p:nvSpPr>
        <p:spPr>
          <a:xfrm>
            <a:off x="18813293" y="8634104"/>
            <a:ext cx="5099905" cy="3000178"/>
          </a:xfrm>
          <a:prstGeom prst="rect">
            <a:avLst/>
          </a:prstGeom>
          <a:noFill/>
        </p:spPr>
        <p:txBody>
          <a:bodyPr wrap="square" rtlCol="0" anchor="t" anchorCtr="0">
            <a:noAutofit/>
          </a:bodyPr>
          <a:lstStyle/>
          <a:p>
            <a:pPr marL="0" marR="0" lvl="0" indent="0" algn="l" defTabSz="2438400" rtl="0" eaLnBrk="1" fontAlgn="auto" latinLnBrk="0" hangingPunct="0">
              <a:lnSpc>
                <a:spcPct val="100000"/>
              </a:lnSpc>
              <a:spcBef>
                <a:spcPts val="0"/>
              </a:spcBef>
              <a:spcAft>
                <a:spcPts val="0"/>
              </a:spcAft>
              <a:buClrTx/>
              <a:buSzTx/>
              <a:buFontTx/>
              <a:buNone/>
              <a:defRPr/>
            </a:pPr>
            <a:r>
              <a:rPr kumimoji="0" lang="en-US" altLang="zh-CN" sz="4400" b="1" i="0" u="none" strike="noStrike" kern="0" cap="none" spc="0" normalizeH="0" baseline="0" noProof="0" dirty="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rPr>
              <a:t>223040185</a:t>
            </a:r>
          </a:p>
          <a:p>
            <a:pPr algn="l">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223040208</a:t>
            </a:r>
          </a:p>
          <a:p>
            <a:pPr marL="0" marR="0" lvl="0" indent="0" algn="l" defTabSz="2438400" rtl="0" eaLnBrk="1" fontAlgn="auto" latinLnBrk="0" hangingPunct="0">
              <a:lnSpc>
                <a:spcPct val="100000"/>
              </a:lnSpc>
              <a:spcBef>
                <a:spcPts val="0"/>
              </a:spcBef>
              <a:spcAft>
                <a:spcPts val="0"/>
              </a:spcAft>
              <a:buClrTx/>
              <a:buSzTx/>
              <a:buFontTx/>
              <a:buNone/>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223040183</a:t>
            </a:r>
            <a:r>
              <a:rPr lang="zh-CN" altLang="en-US"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2438400" rtl="0" eaLnBrk="1" fontAlgn="auto" latinLnBrk="0" hangingPunct="0">
              <a:lnSpc>
                <a:spcPct val="100000"/>
              </a:lnSpc>
              <a:spcBef>
                <a:spcPts val="0"/>
              </a:spcBef>
              <a:spcAft>
                <a:spcPts val="0"/>
              </a:spcAft>
              <a:buClrTx/>
              <a:buSzTx/>
              <a:buFontTx/>
              <a:buNone/>
              <a:defRPr/>
            </a:pPr>
            <a:r>
              <a:rPr lang="en-US" altLang="zh-CN" sz="4400" b="1"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rPr>
              <a:t>223040201</a:t>
            </a:r>
          </a:p>
          <a:p>
            <a:pPr marL="0" marR="0" lvl="0" indent="0" algn="l" defTabSz="2438400" rtl="0" eaLnBrk="1" fontAlgn="auto" latinLnBrk="0" hangingPunct="0">
              <a:lnSpc>
                <a:spcPct val="100000"/>
              </a:lnSpc>
              <a:spcBef>
                <a:spcPts val="0"/>
              </a:spcBef>
              <a:spcAft>
                <a:spcPts val="0"/>
              </a:spcAft>
              <a:buClrTx/>
              <a:buSzTx/>
              <a:buFontTx/>
              <a:buNone/>
              <a:defRPr/>
            </a:pPr>
            <a:endParaRPr lang="zh-CN" altLang="en-US" sz="4400" dirty="0">
              <a:solidFill>
                <a:srgbClr val="FFFF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Factor construction</a:t>
            </a:r>
          </a:p>
        </p:txBody>
      </p:sp>
      <p:sp>
        <p:nvSpPr>
          <p:cNvPr id="17" name="矩形: 圆角 4">
            <a:extLst>
              <a:ext uri="{FF2B5EF4-FFF2-40B4-BE49-F238E27FC236}">
                <a16:creationId xmlns:a16="http://schemas.microsoft.com/office/drawing/2014/main" id="{31332B80-7FA1-B5FE-A0C2-0DDE2B578F7A}"/>
              </a:ext>
            </a:extLst>
          </p:cNvPr>
          <p:cNvSpPr/>
          <p:nvPr/>
        </p:nvSpPr>
        <p:spPr>
          <a:xfrm>
            <a:off x="987969" y="2363581"/>
            <a:ext cx="125157" cy="1738214"/>
          </a:xfrm>
          <a:prstGeom prst="roundRect">
            <a:avLst/>
          </a:prstGeom>
          <a:solidFill>
            <a:schemeClr val="bg1">
              <a:lumMod val="65000"/>
            </a:schemeClr>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3" name="文本框 22">
            <a:extLst>
              <a:ext uri="{FF2B5EF4-FFF2-40B4-BE49-F238E27FC236}">
                <a16:creationId xmlns:a16="http://schemas.microsoft.com/office/drawing/2014/main" id="{E46854A1-7A61-EE93-5C46-3215D242738C}"/>
              </a:ext>
            </a:extLst>
          </p:cNvPr>
          <p:cNvSpPr txBox="1"/>
          <p:nvPr/>
        </p:nvSpPr>
        <p:spPr>
          <a:xfrm>
            <a:off x="1113126" y="2363581"/>
            <a:ext cx="7067979" cy="1446550"/>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Factor value calculation</a:t>
            </a:r>
          </a:p>
          <a:p>
            <a:endParaRPr lang="zh-CN" altLang="en-US" sz="4400" b="1" dirty="0">
              <a:solidFill>
                <a:schemeClr val="tx1"/>
              </a:solidFill>
            </a:endParaRPr>
          </a:p>
        </p:txBody>
      </p:sp>
      <p:sp>
        <p:nvSpPr>
          <p:cNvPr id="37" name="文本框 36">
            <a:extLst>
              <a:ext uri="{FF2B5EF4-FFF2-40B4-BE49-F238E27FC236}">
                <a16:creationId xmlns:a16="http://schemas.microsoft.com/office/drawing/2014/main" id="{30D3FD09-FCEA-9A3F-ACDC-B97966DD0FEC}"/>
              </a:ext>
            </a:extLst>
          </p:cNvPr>
          <p:cNvSpPr txBox="1"/>
          <p:nvPr/>
        </p:nvSpPr>
        <p:spPr>
          <a:xfrm>
            <a:off x="9326903" y="3870177"/>
            <a:ext cx="5089726" cy="2185214"/>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solidFill>
                  <a:schemeClr val="tx1"/>
                </a:solidFill>
                <a:latin typeface="Times New Roman" panose="02020603050405020304" pitchFamily="18" charset="0"/>
                <a:cs typeface="Times New Roman" panose="02020603050405020304" pitchFamily="18" charset="0"/>
              </a:rPr>
              <a:t>Data Cleaning:</a:t>
            </a:r>
          </a:p>
          <a:p>
            <a:pPr marL="457200" indent="-457200" algn="l">
              <a:buFont typeface="Arial" panose="020B0604020202020204" pitchFamily="34" charset="0"/>
              <a:buChar char="•"/>
            </a:pPr>
            <a:r>
              <a:rPr lang="en-US" altLang="zh-CN" sz="3400" dirty="0">
                <a:solidFill>
                  <a:schemeClr val="tx1"/>
                </a:solidFill>
                <a:latin typeface="Times New Roman" panose="02020603050405020304" pitchFamily="18" charset="0"/>
                <a:cs typeface="Times New Roman" panose="02020603050405020304" pitchFamily="18" charset="0"/>
              </a:rPr>
              <a:t>Replace any infinite values encountered during the process with 0</a:t>
            </a:r>
          </a:p>
        </p:txBody>
      </p:sp>
      <p:sp>
        <p:nvSpPr>
          <p:cNvPr id="38" name="文本框 37">
            <a:extLst>
              <a:ext uri="{FF2B5EF4-FFF2-40B4-BE49-F238E27FC236}">
                <a16:creationId xmlns:a16="http://schemas.microsoft.com/office/drawing/2014/main" id="{C4F984F4-B453-DF8E-26F3-47E3DE7B9F97}"/>
              </a:ext>
            </a:extLst>
          </p:cNvPr>
          <p:cNvSpPr txBox="1"/>
          <p:nvPr/>
        </p:nvSpPr>
        <p:spPr>
          <a:xfrm>
            <a:off x="16727531" y="4131788"/>
            <a:ext cx="6500059"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solidFill>
                  <a:schemeClr val="tx1"/>
                </a:solidFill>
                <a:latin typeface="Times New Roman" panose="02020603050405020304" pitchFamily="18" charset="0"/>
                <a:cs typeface="Times New Roman" panose="02020603050405020304" pitchFamily="18" charset="0"/>
              </a:rPr>
              <a:t>Compute the rolling average of factor values within the rolling calculation window length.</a:t>
            </a:r>
            <a:endParaRPr lang="zh-CN" altLang="en-US" sz="3400" dirty="0">
              <a:solidFill>
                <a:schemeClr val="tx1"/>
              </a:solidFill>
              <a:latin typeface="Times New Roman" panose="02020603050405020304" pitchFamily="18" charset="0"/>
              <a:cs typeface="Times New Roman" panose="02020603050405020304" pitchFamily="18" charset="0"/>
            </a:endParaRPr>
          </a:p>
        </p:txBody>
      </p:sp>
      <p:cxnSp>
        <p:nvCxnSpPr>
          <p:cNvPr id="39" name="直接箭头连接符 38">
            <a:extLst>
              <a:ext uri="{FF2B5EF4-FFF2-40B4-BE49-F238E27FC236}">
                <a16:creationId xmlns:a16="http://schemas.microsoft.com/office/drawing/2014/main" id="{1E470667-F34C-92B8-0A6D-0F135C5ED4E1}"/>
              </a:ext>
            </a:extLst>
          </p:cNvPr>
          <p:cNvCxnSpPr>
            <a:cxnSpLocks/>
          </p:cNvCxnSpPr>
          <p:nvPr/>
        </p:nvCxnSpPr>
        <p:spPr>
          <a:xfrm>
            <a:off x="14875914" y="4970109"/>
            <a:ext cx="1790369" cy="0"/>
          </a:xfrm>
          <a:prstGeom prst="straightConnector1">
            <a:avLst/>
          </a:prstGeom>
          <a:ln w="190500" cap="flat">
            <a:solidFill>
              <a:schemeClr val="bg2">
                <a:lumMod val="75000"/>
                <a:alpha val="67000"/>
              </a:schemeClr>
            </a:solidFill>
            <a:round/>
            <a:tailEnd type="triangle" w="sm" len="med"/>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5F5B6C8C-2D18-C992-EA7A-44BB9D36733A}"/>
              </a:ext>
            </a:extLst>
          </p:cNvPr>
          <p:cNvSpPr txBox="1"/>
          <p:nvPr/>
        </p:nvSpPr>
        <p:spPr>
          <a:xfrm>
            <a:off x="1842347" y="4393398"/>
            <a:ext cx="5755435" cy="113877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solidFill>
                  <a:schemeClr val="tx1"/>
                </a:solidFill>
                <a:latin typeface="Times New Roman" panose="02020603050405020304" pitchFamily="18" charset="0"/>
                <a:cs typeface="Times New Roman" panose="02020603050405020304" pitchFamily="18" charset="0"/>
              </a:rPr>
              <a:t>Calculate the daily factor values of logarithmic returns </a:t>
            </a:r>
            <a:endParaRPr lang="zh-CN" altLang="en-US" sz="3400" dirty="0">
              <a:solidFill>
                <a:schemeClr val="tx1"/>
              </a:solidFill>
              <a:latin typeface="Times New Roman" panose="02020603050405020304" pitchFamily="18" charset="0"/>
              <a:cs typeface="Times New Roman" panose="02020603050405020304" pitchFamily="18" charset="0"/>
            </a:endParaRPr>
          </a:p>
        </p:txBody>
      </p:sp>
      <p:cxnSp>
        <p:nvCxnSpPr>
          <p:cNvPr id="41" name="直接箭头连接符 40">
            <a:extLst>
              <a:ext uri="{FF2B5EF4-FFF2-40B4-BE49-F238E27FC236}">
                <a16:creationId xmlns:a16="http://schemas.microsoft.com/office/drawing/2014/main" id="{8A64854D-6FC3-293A-E803-C25649A7D0CC}"/>
              </a:ext>
            </a:extLst>
          </p:cNvPr>
          <p:cNvCxnSpPr>
            <a:cxnSpLocks/>
            <a:endCxn id="10" idx="1"/>
          </p:cNvCxnSpPr>
          <p:nvPr/>
        </p:nvCxnSpPr>
        <p:spPr>
          <a:xfrm>
            <a:off x="7536534" y="4970109"/>
            <a:ext cx="1560542" cy="32127"/>
          </a:xfrm>
          <a:prstGeom prst="straightConnector1">
            <a:avLst/>
          </a:prstGeom>
          <a:ln w="190500" cap="flat">
            <a:solidFill>
              <a:schemeClr val="bg2">
                <a:lumMod val="75000"/>
                <a:alpha val="67000"/>
              </a:schemeClr>
            </a:solidFill>
            <a:round/>
            <a:tailEnd type="triangle" w="sm" len="med"/>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48D467ED-9837-C8C4-58B7-11BA4CCA035F}"/>
              </a:ext>
            </a:extLst>
          </p:cNvPr>
          <p:cNvSpPr txBox="1"/>
          <p:nvPr/>
        </p:nvSpPr>
        <p:spPr>
          <a:xfrm>
            <a:off x="5300755" y="8463764"/>
            <a:ext cx="12215446" cy="3231654"/>
          </a:xfrm>
          <a:prstGeom prst="rect">
            <a:avLst/>
          </a:prstGeom>
          <a:noFill/>
        </p:spPr>
        <p:txBody>
          <a:bodyPr wrap="square">
            <a:spAutoFit/>
          </a:bodyPr>
          <a:lstStyle/>
          <a:p>
            <a:pPr algn="l">
              <a:spcAft>
                <a:spcPts val="1200"/>
              </a:spcAft>
            </a:pPr>
            <a:r>
              <a:rPr lang="en-US" altLang="zh-CN" sz="3400" b="1" dirty="0">
                <a:latin typeface="Times New Roman" panose="02020603050405020304" pitchFamily="18" charset="0"/>
                <a:cs typeface="Times New Roman" panose="02020603050405020304" pitchFamily="18" charset="0"/>
              </a:rPr>
              <a:t>Computing method:</a:t>
            </a:r>
          </a:p>
          <a:p>
            <a:pPr marL="571500" indent="-5715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Factor buying method: Rolling percentile method</a:t>
            </a:r>
          </a:p>
          <a:p>
            <a:pPr marL="571500" indent="-5715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Window period: 20 days</a:t>
            </a:r>
          </a:p>
          <a:p>
            <a:pPr marL="571500" indent="-5715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Percentage of bulls: Top 10%</a:t>
            </a:r>
          </a:p>
          <a:p>
            <a:pPr marL="571500" indent="-5715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Adjust warehouse frequency: Daily</a:t>
            </a:r>
            <a:endParaRPr lang="zh-CN" altLang="en-US" sz="3400" dirty="0">
              <a:latin typeface="Times New Roman" panose="02020603050405020304" pitchFamily="18" charset="0"/>
              <a:cs typeface="Times New Roman" panose="02020603050405020304" pitchFamily="18" charset="0"/>
            </a:endParaRPr>
          </a:p>
          <a:p>
            <a:pPr algn="l"/>
            <a:endParaRPr lang="en-US" altLang="zh-CN" dirty="0"/>
          </a:p>
        </p:txBody>
      </p:sp>
      <p:sp>
        <p:nvSpPr>
          <p:cNvPr id="2" name="矩形 1">
            <a:extLst>
              <a:ext uri="{FF2B5EF4-FFF2-40B4-BE49-F238E27FC236}">
                <a16:creationId xmlns:a16="http://schemas.microsoft.com/office/drawing/2014/main" id="{D711A532-7D30-1A53-5A9D-71F032457C1D}"/>
              </a:ext>
            </a:extLst>
          </p:cNvPr>
          <p:cNvSpPr/>
          <p:nvPr/>
        </p:nvSpPr>
        <p:spPr>
          <a:xfrm>
            <a:off x="16666283" y="3653007"/>
            <a:ext cx="6500059" cy="2702073"/>
          </a:xfrm>
          <a:prstGeom prst="rect">
            <a:avLst/>
          </a:prstGeom>
          <a:noFill/>
          <a:ln w="38100">
            <a:solidFill>
              <a:srgbClr val="441D85"/>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连接符: 肘形 4">
            <a:extLst>
              <a:ext uri="{FF2B5EF4-FFF2-40B4-BE49-F238E27FC236}">
                <a16:creationId xmlns:a16="http://schemas.microsoft.com/office/drawing/2014/main" id="{E7B5D50B-75DB-86BD-9C07-7E456C509ADE}"/>
              </a:ext>
            </a:extLst>
          </p:cNvPr>
          <p:cNvCxnSpPr>
            <a:cxnSpLocks/>
            <a:stCxn id="2" idx="2"/>
            <a:endCxn id="25" idx="0"/>
          </p:cNvCxnSpPr>
          <p:nvPr/>
        </p:nvCxnSpPr>
        <p:spPr>
          <a:xfrm rot="5400000">
            <a:off x="14527769" y="2857262"/>
            <a:ext cx="1890726" cy="8886363"/>
          </a:xfrm>
          <a:prstGeom prst="bentConnector3">
            <a:avLst>
              <a:gd name="adj1" fmla="val 50000"/>
            </a:avLst>
          </a:prstGeom>
          <a:ln w="2540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8F49D13-485C-9599-70E4-9C61AF8E5650}"/>
              </a:ext>
            </a:extLst>
          </p:cNvPr>
          <p:cNvSpPr/>
          <p:nvPr/>
        </p:nvSpPr>
        <p:spPr>
          <a:xfrm>
            <a:off x="1757696" y="3651200"/>
            <a:ext cx="5778838" cy="2702073"/>
          </a:xfrm>
          <a:prstGeom prst="rect">
            <a:avLst/>
          </a:prstGeom>
          <a:noFill/>
          <a:ln w="38100">
            <a:solidFill>
              <a:srgbClr val="441D85"/>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3AB3E0A-EE7B-7A2B-40A3-5322F7670578}"/>
              </a:ext>
            </a:extLst>
          </p:cNvPr>
          <p:cNvSpPr/>
          <p:nvPr/>
        </p:nvSpPr>
        <p:spPr>
          <a:xfrm>
            <a:off x="9097076" y="3651199"/>
            <a:ext cx="5778838" cy="2702073"/>
          </a:xfrm>
          <a:prstGeom prst="rect">
            <a:avLst/>
          </a:prstGeom>
          <a:noFill/>
          <a:ln w="38100">
            <a:solidFill>
              <a:srgbClr val="441D85"/>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圆角 24">
            <a:extLst>
              <a:ext uri="{FF2B5EF4-FFF2-40B4-BE49-F238E27FC236}">
                <a16:creationId xmlns:a16="http://schemas.microsoft.com/office/drawing/2014/main" id="{2D10B673-02F0-6297-E6EE-10E9404A22BC}"/>
              </a:ext>
            </a:extLst>
          </p:cNvPr>
          <p:cNvSpPr/>
          <p:nvPr/>
        </p:nvSpPr>
        <p:spPr>
          <a:xfrm>
            <a:off x="4309110" y="8245806"/>
            <a:ext cx="13441680" cy="3270179"/>
          </a:xfrm>
          <a:prstGeom prst="roundRect">
            <a:avLst/>
          </a:prstGeom>
          <a:noFill/>
          <a:ln w="28575">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9192883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Customize the order function</a:t>
            </a:r>
          </a:p>
        </p:txBody>
      </p:sp>
      <p:sp>
        <p:nvSpPr>
          <p:cNvPr id="4" name="文本框 3">
            <a:extLst>
              <a:ext uri="{FF2B5EF4-FFF2-40B4-BE49-F238E27FC236}">
                <a16:creationId xmlns:a16="http://schemas.microsoft.com/office/drawing/2014/main" id="{B3E3E3FA-8CF2-81AA-DDA4-0C80289290F5}"/>
              </a:ext>
            </a:extLst>
          </p:cNvPr>
          <p:cNvSpPr txBox="1"/>
          <p:nvPr/>
        </p:nvSpPr>
        <p:spPr>
          <a:xfrm>
            <a:off x="508049" y="4206514"/>
            <a:ext cx="8774136" cy="646331"/>
          </a:xfrm>
          <a:prstGeom prst="rect">
            <a:avLst/>
          </a:prstGeom>
          <a:noFill/>
        </p:spPr>
        <p:txBody>
          <a:bodyPr wrap="square">
            <a:spAutoFit/>
          </a:bodyPr>
          <a:lstStyle/>
          <a:p>
            <a:pPr marL="457200" indent="-457200">
              <a:buFont typeface="Arial" panose="020B0604020202020204" pitchFamily="34" charset="0"/>
              <a:buChar char="•"/>
            </a:pPr>
            <a:r>
              <a:rPr lang="en-US" altLang="zh-CN" sz="3600" b="1" i="1" dirty="0">
                <a:solidFill>
                  <a:schemeClr val="tx1"/>
                </a:solidFill>
                <a:latin typeface="Times New Roman" panose="02020603050405020304" pitchFamily="18" charset="0"/>
                <a:cs typeface="Times New Roman" panose="02020603050405020304" pitchFamily="18" charset="0"/>
              </a:rPr>
              <a:t>O</a:t>
            </a:r>
            <a:r>
              <a:rPr lang="zh-CN" altLang="en-US" sz="3600" b="1" i="1" dirty="0">
                <a:solidFill>
                  <a:schemeClr val="tx1"/>
                </a:solidFill>
                <a:latin typeface="Times New Roman" panose="02020603050405020304" pitchFamily="18" charset="0"/>
                <a:cs typeface="Times New Roman" panose="02020603050405020304" pitchFamily="18" charset="0"/>
              </a:rPr>
              <a:t>rder_by_volume(stock_code, volume)</a:t>
            </a:r>
          </a:p>
        </p:txBody>
      </p:sp>
      <p:sp>
        <p:nvSpPr>
          <p:cNvPr id="7" name="文本框 6">
            <a:extLst>
              <a:ext uri="{FF2B5EF4-FFF2-40B4-BE49-F238E27FC236}">
                <a16:creationId xmlns:a16="http://schemas.microsoft.com/office/drawing/2014/main" id="{68817534-07E8-870C-3F1F-6479341738B1}"/>
              </a:ext>
            </a:extLst>
          </p:cNvPr>
          <p:cNvSpPr txBox="1"/>
          <p:nvPr/>
        </p:nvSpPr>
        <p:spPr>
          <a:xfrm>
            <a:off x="12887472" y="4206514"/>
            <a:ext cx="8671267" cy="646331"/>
          </a:xfrm>
          <a:prstGeom prst="rect">
            <a:avLst/>
          </a:prstGeom>
          <a:noFill/>
        </p:spPr>
        <p:txBody>
          <a:bodyPr wrap="square">
            <a:spAutoFit/>
          </a:bodyPr>
          <a:lstStyle/>
          <a:p>
            <a:pPr marL="342900" indent="-342900">
              <a:buFont typeface="Arial" panose="020B0604020202020204" pitchFamily="34" charset="0"/>
              <a:buChar char="•"/>
            </a:pPr>
            <a:r>
              <a:rPr lang="en-US" altLang="zh-CN" sz="3600" b="1" i="1" dirty="0">
                <a:solidFill>
                  <a:schemeClr val="tx1"/>
                </a:solidFill>
                <a:latin typeface="Times New Roman" panose="02020603050405020304" pitchFamily="18" charset="0"/>
                <a:cs typeface="Times New Roman" panose="02020603050405020304" pitchFamily="18" charset="0"/>
              </a:rPr>
              <a:t>O</a:t>
            </a:r>
            <a:r>
              <a:rPr lang="zh-CN" altLang="en-US" sz="3600" b="1" i="1" dirty="0">
                <a:solidFill>
                  <a:schemeClr val="tx1"/>
                </a:solidFill>
                <a:latin typeface="Times New Roman" panose="02020603050405020304" pitchFamily="18" charset="0"/>
                <a:cs typeface="Times New Roman" panose="02020603050405020304" pitchFamily="18" charset="0"/>
              </a:rPr>
              <a:t>rder_target_volume(stock_code, volume)</a:t>
            </a:r>
          </a:p>
        </p:txBody>
      </p:sp>
      <p:grpSp>
        <p:nvGrpSpPr>
          <p:cNvPr id="2" name="组合 1">
            <a:extLst>
              <a:ext uri="{FF2B5EF4-FFF2-40B4-BE49-F238E27FC236}">
                <a16:creationId xmlns:a16="http://schemas.microsoft.com/office/drawing/2014/main" id="{FF22BCC9-BC2E-EB1F-CA58-2F6927D4D497}"/>
              </a:ext>
            </a:extLst>
          </p:cNvPr>
          <p:cNvGrpSpPr/>
          <p:nvPr/>
        </p:nvGrpSpPr>
        <p:grpSpPr>
          <a:xfrm>
            <a:off x="1074420" y="2743804"/>
            <a:ext cx="7354472" cy="828480"/>
            <a:chOff x="1074420" y="2743804"/>
            <a:chExt cx="7354472" cy="828480"/>
          </a:xfrm>
        </p:grpSpPr>
        <p:sp>
          <p:nvSpPr>
            <p:cNvPr id="8" name="文本框 7">
              <a:extLst>
                <a:ext uri="{FF2B5EF4-FFF2-40B4-BE49-F238E27FC236}">
                  <a16:creationId xmlns:a16="http://schemas.microsoft.com/office/drawing/2014/main" id="{76D549B6-621C-D890-D842-351C540D0189}"/>
                </a:ext>
              </a:extLst>
            </p:cNvPr>
            <p:cNvSpPr txBox="1"/>
            <p:nvPr/>
          </p:nvSpPr>
          <p:spPr>
            <a:xfrm>
              <a:off x="2284095" y="2765413"/>
              <a:ext cx="6002655" cy="646331"/>
            </a:xfrm>
            <a:prstGeom prst="rect">
              <a:avLst/>
            </a:prstGeom>
            <a:noFill/>
          </p:spPr>
          <p:txBody>
            <a:bodyPr wrap="square">
              <a:spAutoFit/>
            </a:bodyPr>
            <a:lstStyle/>
            <a:p>
              <a:r>
                <a:rPr lang="zh-CN" altLang="en-US" sz="3600" b="1" dirty="0">
                  <a:solidFill>
                    <a:schemeClr val="tx1"/>
                  </a:solidFill>
                  <a:latin typeface="Times New Roman" panose="02020603050405020304" pitchFamily="18" charset="0"/>
                  <a:cs typeface="Times New Roman" panose="02020603050405020304" pitchFamily="18" charset="0"/>
                </a:rPr>
                <a:t>Order directly by share count</a:t>
              </a:r>
            </a:p>
          </p:txBody>
        </p:sp>
        <p:sp>
          <p:nvSpPr>
            <p:cNvPr id="12" name="矩形 11">
              <a:extLst>
                <a:ext uri="{FF2B5EF4-FFF2-40B4-BE49-F238E27FC236}">
                  <a16:creationId xmlns:a16="http://schemas.microsoft.com/office/drawing/2014/main" id="{13B8C66B-5D91-4CD9-9624-F695A0E0DE02}"/>
                </a:ext>
              </a:extLst>
            </p:cNvPr>
            <p:cNvSpPr/>
            <p:nvPr/>
          </p:nvSpPr>
          <p:spPr>
            <a:xfrm>
              <a:off x="1074420" y="2743804"/>
              <a:ext cx="800100" cy="823846"/>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000" b="1" dirty="0">
                  <a:latin typeface="Times New Roman" panose="02020603050405020304" pitchFamily="18" charset="0"/>
                  <a:cs typeface="Times New Roman" panose="02020603050405020304" pitchFamily="18" charset="0"/>
                </a:rPr>
                <a:t>1</a:t>
              </a:r>
              <a:endParaRPr lang="zh-CN" altLang="en-US" b="1"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D1001733-5EAF-94CB-6FF6-EE28DB7208F0}"/>
                </a:ext>
              </a:extLst>
            </p:cNvPr>
            <p:cNvSpPr/>
            <p:nvPr/>
          </p:nvSpPr>
          <p:spPr>
            <a:xfrm>
              <a:off x="1074420" y="3526565"/>
              <a:ext cx="7354472" cy="45719"/>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3" name="组合 2">
            <a:extLst>
              <a:ext uri="{FF2B5EF4-FFF2-40B4-BE49-F238E27FC236}">
                <a16:creationId xmlns:a16="http://schemas.microsoft.com/office/drawing/2014/main" id="{415673E3-52F5-7C85-14DD-2DC7A346C180}"/>
              </a:ext>
            </a:extLst>
          </p:cNvPr>
          <p:cNvGrpSpPr/>
          <p:nvPr/>
        </p:nvGrpSpPr>
        <p:grpSpPr>
          <a:xfrm>
            <a:off x="13110209" y="2743804"/>
            <a:ext cx="7627914" cy="828480"/>
            <a:chOff x="13110209" y="2779796"/>
            <a:chExt cx="7627914" cy="828480"/>
          </a:xfrm>
        </p:grpSpPr>
        <p:sp>
          <p:nvSpPr>
            <p:cNvPr id="16" name="文本框 15">
              <a:extLst>
                <a:ext uri="{FF2B5EF4-FFF2-40B4-BE49-F238E27FC236}">
                  <a16:creationId xmlns:a16="http://schemas.microsoft.com/office/drawing/2014/main" id="{9FC74755-AD23-DF51-5F41-69CDB791F555}"/>
                </a:ext>
              </a:extLst>
            </p:cNvPr>
            <p:cNvSpPr txBox="1"/>
            <p:nvPr/>
          </p:nvSpPr>
          <p:spPr>
            <a:xfrm>
              <a:off x="14180672" y="2813414"/>
              <a:ext cx="6557451" cy="646331"/>
            </a:xfrm>
            <a:prstGeom prst="rect">
              <a:avLst/>
            </a:prstGeom>
            <a:noFill/>
          </p:spPr>
          <p:txBody>
            <a:bodyPr wrap="square">
              <a:spAutoFit/>
            </a:bodyPr>
            <a:lstStyle/>
            <a:p>
              <a:r>
                <a:rPr lang="zh-CN" altLang="en-US" sz="3600" b="1" dirty="0">
                  <a:solidFill>
                    <a:schemeClr val="tx1"/>
                  </a:solidFill>
                  <a:latin typeface="Times New Roman" panose="02020603050405020304" pitchFamily="18" charset="0"/>
                  <a:cs typeface="Times New Roman" panose="02020603050405020304" pitchFamily="18" charset="0"/>
                </a:rPr>
                <a:t>Order with the desired position</a:t>
              </a:r>
            </a:p>
          </p:txBody>
        </p:sp>
        <p:sp>
          <p:nvSpPr>
            <p:cNvPr id="17" name="矩形 16">
              <a:extLst>
                <a:ext uri="{FF2B5EF4-FFF2-40B4-BE49-F238E27FC236}">
                  <a16:creationId xmlns:a16="http://schemas.microsoft.com/office/drawing/2014/main" id="{CAB2A371-054C-DF88-C407-D499C76B3B81}"/>
                </a:ext>
              </a:extLst>
            </p:cNvPr>
            <p:cNvSpPr/>
            <p:nvPr/>
          </p:nvSpPr>
          <p:spPr>
            <a:xfrm>
              <a:off x="13110210" y="2779796"/>
              <a:ext cx="800100" cy="823846"/>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000" b="1" dirty="0">
                  <a:latin typeface="Times New Roman" panose="02020603050405020304" pitchFamily="18" charset="0"/>
                  <a:cs typeface="Times New Roman" panose="02020603050405020304" pitchFamily="18" charset="0"/>
                </a:rPr>
                <a:t>2</a:t>
              </a:r>
              <a:endParaRPr lang="zh-CN" altLang="en-US" b="1"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68075099-BBB2-173F-ED34-19725C5F020E}"/>
                </a:ext>
              </a:extLst>
            </p:cNvPr>
            <p:cNvSpPr/>
            <p:nvPr/>
          </p:nvSpPr>
          <p:spPr>
            <a:xfrm>
              <a:off x="13110209" y="3562557"/>
              <a:ext cx="7557575" cy="45719"/>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20" name="文本框 19">
            <a:extLst>
              <a:ext uri="{FF2B5EF4-FFF2-40B4-BE49-F238E27FC236}">
                <a16:creationId xmlns:a16="http://schemas.microsoft.com/office/drawing/2014/main" id="{8C185525-C48D-4C7A-DDC9-02DC48AE9C92}"/>
              </a:ext>
            </a:extLst>
          </p:cNvPr>
          <p:cNvSpPr txBox="1"/>
          <p:nvPr/>
        </p:nvSpPr>
        <p:spPr>
          <a:xfrm>
            <a:off x="910590" y="5460263"/>
            <a:ext cx="9422130" cy="1569660"/>
          </a:xfrm>
          <a:prstGeom prst="rect">
            <a:avLst/>
          </a:prstGeom>
          <a:noFill/>
        </p:spPr>
        <p:txBody>
          <a:bodyPr wrap="square">
            <a:spAutoFit/>
          </a:bodyPr>
          <a:lstStyle/>
          <a:p>
            <a:pPr marL="342900" indent="-342900" algn="l">
              <a:buFont typeface="Arial" panose="020B0604020202020204" pitchFamily="34" charset="0"/>
              <a:buChar cha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Purpose: Based on a given ticker symbol and number of shares to at the current market price. perform a buy or sell operation </a:t>
            </a:r>
          </a:p>
        </p:txBody>
      </p:sp>
      <p:sp>
        <p:nvSpPr>
          <p:cNvPr id="21" name="流程图: 可选过程 20">
            <a:extLst>
              <a:ext uri="{FF2B5EF4-FFF2-40B4-BE49-F238E27FC236}">
                <a16:creationId xmlns:a16="http://schemas.microsoft.com/office/drawing/2014/main" id="{73D5D744-B3DC-AA6A-B429-695DB26819B7}"/>
              </a:ext>
            </a:extLst>
          </p:cNvPr>
          <p:cNvSpPr/>
          <p:nvPr/>
        </p:nvSpPr>
        <p:spPr>
          <a:xfrm>
            <a:off x="1655445" y="8474422"/>
            <a:ext cx="6675120" cy="898510"/>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Input: </a:t>
            </a:r>
            <a:r>
              <a:rPr lang="en-US" altLang="zh-CN" sz="2800" dirty="0" err="1">
                <a:solidFill>
                  <a:schemeClr val="tx1"/>
                </a:solidFill>
                <a:latin typeface="Times New Roman" panose="02020603050405020304" pitchFamily="18" charset="0"/>
                <a:cs typeface="Times New Roman" panose="02020603050405020304" pitchFamily="18" charset="0"/>
              </a:rPr>
              <a:t>Order_by_volume</a:t>
            </a:r>
            <a:r>
              <a:rPr lang="en-US" altLang="zh-CN" sz="2800" dirty="0">
                <a:solidFill>
                  <a:schemeClr val="tx1"/>
                </a:solidFill>
                <a:latin typeface="Times New Roman" panose="02020603050405020304" pitchFamily="18" charset="0"/>
                <a:cs typeface="Times New Roman" panose="02020603050405020304" pitchFamily="18" charset="0"/>
              </a:rPr>
              <a:t>('X', 100)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3" name="直接箭头连接符 22">
            <a:extLst>
              <a:ext uri="{FF2B5EF4-FFF2-40B4-BE49-F238E27FC236}">
                <a16:creationId xmlns:a16="http://schemas.microsoft.com/office/drawing/2014/main" id="{9CD69109-65D3-98A3-5493-6931056514BD}"/>
              </a:ext>
            </a:extLst>
          </p:cNvPr>
          <p:cNvCxnSpPr>
            <a:cxnSpLocks/>
            <a:stCxn id="21" idx="2"/>
            <a:endCxn id="33" idx="0"/>
          </p:cNvCxnSpPr>
          <p:nvPr/>
        </p:nvCxnSpPr>
        <p:spPr>
          <a:xfrm>
            <a:off x="4993005" y="9372932"/>
            <a:ext cx="13335" cy="1168436"/>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33" name="流程图: 可选过程 32">
            <a:extLst>
              <a:ext uri="{FF2B5EF4-FFF2-40B4-BE49-F238E27FC236}">
                <a16:creationId xmlns:a16="http://schemas.microsoft.com/office/drawing/2014/main" id="{40BB9AE1-B64E-0C14-B814-430C2930F4B2}"/>
              </a:ext>
            </a:extLst>
          </p:cNvPr>
          <p:cNvSpPr/>
          <p:nvPr/>
        </p:nvSpPr>
        <p:spPr>
          <a:xfrm>
            <a:off x="1668780" y="10541368"/>
            <a:ext cx="6675120" cy="1362053"/>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Execute: </a:t>
            </a:r>
            <a:r>
              <a:rPr lang="en-US" altLang="zh-CN" sz="2800" dirty="0">
                <a:solidFill>
                  <a:schemeClr val="tx1"/>
                </a:solidFill>
                <a:latin typeface="Times New Roman" panose="02020603050405020304" pitchFamily="18" charset="0"/>
                <a:cs typeface="Times New Roman" panose="02020603050405020304" pitchFamily="18" charset="0"/>
              </a:rPr>
              <a:t>Buy or sell 'X' in 100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sp>
        <p:nvSpPr>
          <p:cNvPr id="42" name="文本框 41">
            <a:extLst>
              <a:ext uri="{FF2B5EF4-FFF2-40B4-BE49-F238E27FC236}">
                <a16:creationId xmlns:a16="http://schemas.microsoft.com/office/drawing/2014/main" id="{E810A776-C34F-8C77-5DC5-C8C63280E839}"/>
              </a:ext>
            </a:extLst>
          </p:cNvPr>
          <p:cNvSpPr txBox="1"/>
          <p:nvPr/>
        </p:nvSpPr>
        <p:spPr>
          <a:xfrm>
            <a:off x="12978765" y="5460263"/>
            <a:ext cx="10132695" cy="2062103"/>
          </a:xfrm>
          <a:prstGeom prst="rect">
            <a:avLst/>
          </a:prstGeom>
          <a:noFill/>
        </p:spPr>
        <p:txBody>
          <a:bodyPr wrap="square">
            <a:spAutoFit/>
          </a:bodyPr>
          <a:lstStyle/>
          <a:p>
            <a:pPr marL="342900" indent="-342900" algn="l">
              <a:buFont typeface="Arial" panose="020B0604020202020204" pitchFamily="34" charset="0"/>
              <a:buChar cha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Purpose: calculates the quantity of stocks to buy or sell in order to adjust the current position to match the target position, based on the provided symbol and target position quantity.</a:t>
            </a:r>
            <a:endParaRPr lang="zh-CN" altLang="en-US" sz="3200"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43" name="流程图: 可选过程 42">
            <a:extLst>
              <a:ext uri="{FF2B5EF4-FFF2-40B4-BE49-F238E27FC236}">
                <a16:creationId xmlns:a16="http://schemas.microsoft.com/office/drawing/2014/main" id="{EAA91C3A-4622-8C94-FC18-2CA87E7D7424}"/>
              </a:ext>
            </a:extLst>
          </p:cNvPr>
          <p:cNvSpPr/>
          <p:nvPr/>
        </p:nvSpPr>
        <p:spPr>
          <a:xfrm>
            <a:off x="13110210" y="8207316"/>
            <a:ext cx="7383780" cy="898510"/>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Input: </a:t>
            </a:r>
            <a:r>
              <a:rPr lang="en-US" altLang="zh-CN" sz="2800" dirty="0" err="1">
                <a:solidFill>
                  <a:schemeClr val="tx1"/>
                </a:solidFill>
                <a:latin typeface="Times New Roman" panose="02020603050405020304" pitchFamily="18" charset="0"/>
                <a:cs typeface="Times New Roman" panose="02020603050405020304" pitchFamily="18" charset="0"/>
              </a:rPr>
              <a:t>Order_target_volume</a:t>
            </a:r>
            <a:r>
              <a:rPr lang="en-US" altLang="zh-CN" sz="2800" dirty="0">
                <a:solidFill>
                  <a:schemeClr val="tx1"/>
                </a:solidFill>
                <a:latin typeface="Times New Roman" panose="02020603050405020304" pitchFamily="18" charset="0"/>
                <a:cs typeface="Times New Roman" panose="02020603050405020304" pitchFamily="18" charset="0"/>
              </a:rPr>
              <a:t>('X', 100)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44" name="直接箭头连接符 43">
            <a:extLst>
              <a:ext uri="{FF2B5EF4-FFF2-40B4-BE49-F238E27FC236}">
                <a16:creationId xmlns:a16="http://schemas.microsoft.com/office/drawing/2014/main" id="{FFDF877F-848C-FF8D-98BF-9E42C3289B8A}"/>
              </a:ext>
            </a:extLst>
          </p:cNvPr>
          <p:cNvCxnSpPr>
            <a:cxnSpLocks/>
            <a:stCxn id="43" idx="2"/>
            <a:endCxn id="45" idx="0"/>
          </p:cNvCxnSpPr>
          <p:nvPr/>
        </p:nvCxnSpPr>
        <p:spPr>
          <a:xfrm>
            <a:off x="16802100" y="9105826"/>
            <a:ext cx="0" cy="681826"/>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45" name="流程图: 可选过程 44">
            <a:extLst>
              <a:ext uri="{FF2B5EF4-FFF2-40B4-BE49-F238E27FC236}">
                <a16:creationId xmlns:a16="http://schemas.microsoft.com/office/drawing/2014/main" id="{E42C51B0-6C14-0421-C79C-9217329B1BAE}"/>
              </a:ext>
            </a:extLst>
          </p:cNvPr>
          <p:cNvSpPr/>
          <p:nvPr/>
        </p:nvSpPr>
        <p:spPr>
          <a:xfrm>
            <a:off x="13464540" y="9787652"/>
            <a:ext cx="6675120" cy="1168437"/>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2800" b="1" dirty="0">
                <a:solidFill>
                  <a:schemeClr val="tx1"/>
                </a:solidFill>
                <a:latin typeface="Times New Roman" panose="02020603050405020304" pitchFamily="18" charset="0"/>
                <a:cs typeface="Times New Roman" panose="02020603050405020304" pitchFamily="18" charset="0"/>
              </a:rPr>
              <a:t>Execute: C</a:t>
            </a:r>
            <a:r>
              <a:rPr lang="en-US" altLang="zh-CN" sz="2800" dirty="0">
                <a:solidFill>
                  <a:schemeClr val="tx1"/>
                </a:solidFill>
                <a:latin typeface="Times New Roman" panose="02020603050405020304" pitchFamily="18" charset="0"/>
                <a:cs typeface="Times New Roman" panose="02020603050405020304" pitchFamily="18" charset="0"/>
              </a:rPr>
              <a:t>heck X </a:t>
            </a:r>
            <a:r>
              <a:rPr lang="en-US" altLang="zh-CN" sz="2800" dirty="0" err="1">
                <a:solidFill>
                  <a:schemeClr val="tx1"/>
                </a:solidFill>
                <a:latin typeface="Times New Roman" panose="02020603050405020304" pitchFamily="18" charset="0"/>
                <a:cs typeface="Times New Roman" panose="02020603050405020304" pitchFamily="18" charset="0"/>
              </a:rPr>
              <a:t>hold_volume</a:t>
            </a:r>
            <a:r>
              <a:rPr lang="en-US" altLang="zh-CN" sz="2800" dirty="0">
                <a:solidFill>
                  <a:schemeClr val="tx1"/>
                </a:solidFill>
                <a:latin typeface="Times New Roman" panose="02020603050405020304" pitchFamily="18" charset="0"/>
                <a:cs typeface="Times New Roman" panose="02020603050405020304" pitchFamily="18" charset="0"/>
              </a:rPr>
              <a:t>=80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50" name="直接箭头连接符 49">
            <a:extLst>
              <a:ext uri="{FF2B5EF4-FFF2-40B4-BE49-F238E27FC236}">
                <a16:creationId xmlns:a16="http://schemas.microsoft.com/office/drawing/2014/main" id="{B16B045C-0C74-0C26-C1D8-5481471AC3FC}"/>
              </a:ext>
            </a:extLst>
          </p:cNvPr>
          <p:cNvCxnSpPr>
            <a:cxnSpLocks/>
            <a:stCxn id="45" idx="2"/>
            <a:endCxn id="51" idx="0"/>
          </p:cNvCxnSpPr>
          <p:nvPr/>
        </p:nvCxnSpPr>
        <p:spPr>
          <a:xfrm>
            <a:off x="16802100" y="10956089"/>
            <a:ext cx="0" cy="863191"/>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51" name="流程图: 可选过程 50">
            <a:extLst>
              <a:ext uri="{FF2B5EF4-FFF2-40B4-BE49-F238E27FC236}">
                <a16:creationId xmlns:a16="http://schemas.microsoft.com/office/drawing/2014/main" id="{5D46E8C5-535B-B3A3-2AEA-BB48ED60D1FD}"/>
              </a:ext>
            </a:extLst>
          </p:cNvPr>
          <p:cNvSpPr/>
          <p:nvPr/>
        </p:nvSpPr>
        <p:spPr>
          <a:xfrm>
            <a:off x="13464540" y="11819280"/>
            <a:ext cx="6675120" cy="933081"/>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Execute: </a:t>
            </a:r>
            <a:r>
              <a:rPr lang="en-US" altLang="zh-CN" sz="2800" dirty="0">
                <a:solidFill>
                  <a:schemeClr val="tx1"/>
                </a:solidFill>
                <a:latin typeface="Times New Roman" panose="02020603050405020304" pitchFamily="18" charset="0"/>
                <a:cs typeface="Times New Roman" panose="02020603050405020304" pitchFamily="18" charset="0"/>
              </a:rPr>
              <a:t>Buy 'X' in 20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049009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Place order function</a:t>
            </a:r>
          </a:p>
        </p:txBody>
      </p:sp>
      <p:sp>
        <p:nvSpPr>
          <p:cNvPr id="8" name="文本框 7">
            <a:extLst>
              <a:ext uri="{FF2B5EF4-FFF2-40B4-BE49-F238E27FC236}">
                <a16:creationId xmlns:a16="http://schemas.microsoft.com/office/drawing/2014/main" id="{50F26328-2CDD-F206-7489-17D4554C034B}"/>
              </a:ext>
            </a:extLst>
          </p:cNvPr>
          <p:cNvSpPr txBox="1"/>
          <p:nvPr/>
        </p:nvSpPr>
        <p:spPr>
          <a:xfrm>
            <a:off x="992652" y="5446055"/>
            <a:ext cx="9422130" cy="1569660"/>
          </a:xfrm>
          <a:prstGeom prst="rect">
            <a:avLst/>
          </a:prstGeom>
          <a:noFill/>
        </p:spPr>
        <p:txBody>
          <a:bodyPr wrap="square">
            <a:spAutoFit/>
          </a:bodyPr>
          <a:lstStyle/>
          <a:p>
            <a:pPr marL="342900" indent="-342900" algn="l">
              <a:buFont typeface="Arial" panose="020B0604020202020204" pitchFamily="34" charset="0"/>
              <a:buChar cha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Purpose: Buy or sell a stock based on the given value and the current stock price, ensuring that the order amount is consistent with the given value.</a:t>
            </a:r>
          </a:p>
        </p:txBody>
      </p:sp>
      <p:sp>
        <p:nvSpPr>
          <p:cNvPr id="12" name="文本框 11">
            <a:extLst>
              <a:ext uri="{FF2B5EF4-FFF2-40B4-BE49-F238E27FC236}">
                <a16:creationId xmlns:a16="http://schemas.microsoft.com/office/drawing/2014/main" id="{EEF621DB-605D-4042-4A5B-23A832B49DD2}"/>
              </a:ext>
            </a:extLst>
          </p:cNvPr>
          <p:cNvSpPr txBox="1"/>
          <p:nvPr/>
        </p:nvSpPr>
        <p:spPr>
          <a:xfrm>
            <a:off x="452144" y="4360987"/>
            <a:ext cx="8286750" cy="646331"/>
          </a:xfrm>
          <a:prstGeom prst="rect">
            <a:avLst/>
          </a:prstGeom>
          <a:noFill/>
        </p:spPr>
        <p:txBody>
          <a:bodyPr wrap="square">
            <a:spAutoFit/>
          </a:bodyPr>
          <a:lstStyle/>
          <a:p>
            <a:pPr marL="457200" indent="-457200">
              <a:buFont typeface="Arial" panose="020B0604020202020204" pitchFamily="34" charset="0"/>
              <a:buChar char="•"/>
            </a:pPr>
            <a:r>
              <a:rPr lang="en-US" altLang="zh-CN" sz="3600" b="1" i="1" dirty="0">
                <a:solidFill>
                  <a:schemeClr val="tx1"/>
                </a:solidFill>
                <a:latin typeface="Times New Roman" panose="02020603050405020304" pitchFamily="18" charset="0"/>
                <a:cs typeface="Times New Roman" panose="02020603050405020304" pitchFamily="18" charset="0"/>
              </a:rPr>
              <a:t>O</a:t>
            </a:r>
            <a:r>
              <a:rPr lang="zh-CN" altLang="en-US" sz="3600" b="1" i="1" dirty="0">
                <a:solidFill>
                  <a:schemeClr val="tx1"/>
                </a:solidFill>
                <a:latin typeface="Times New Roman" panose="02020603050405020304" pitchFamily="18" charset="0"/>
                <a:cs typeface="Times New Roman" panose="02020603050405020304" pitchFamily="18" charset="0"/>
              </a:rPr>
              <a:t>rder_by_v</a:t>
            </a:r>
            <a:r>
              <a:rPr lang="en-US" altLang="zh-CN" sz="3600" b="1" i="1" dirty="0" err="1">
                <a:solidFill>
                  <a:schemeClr val="tx1"/>
                </a:solidFill>
                <a:latin typeface="Times New Roman" panose="02020603050405020304" pitchFamily="18" charset="0"/>
                <a:cs typeface="Times New Roman" panose="02020603050405020304" pitchFamily="18" charset="0"/>
              </a:rPr>
              <a:t>alue</a:t>
            </a:r>
            <a:r>
              <a:rPr lang="zh-CN" altLang="en-US" sz="3600" b="1" i="1" dirty="0">
                <a:solidFill>
                  <a:schemeClr val="tx1"/>
                </a:solidFill>
                <a:latin typeface="Times New Roman" panose="02020603050405020304" pitchFamily="18" charset="0"/>
                <a:cs typeface="Times New Roman" panose="02020603050405020304" pitchFamily="18" charset="0"/>
              </a:rPr>
              <a:t>(stock_code, </a:t>
            </a:r>
            <a:r>
              <a:rPr lang="en-US" altLang="zh-CN" sz="3600" b="1" i="1" dirty="0">
                <a:solidFill>
                  <a:schemeClr val="tx1"/>
                </a:solidFill>
                <a:latin typeface="Times New Roman" panose="02020603050405020304" pitchFamily="18" charset="0"/>
                <a:cs typeface="Times New Roman" panose="02020603050405020304" pitchFamily="18" charset="0"/>
              </a:rPr>
              <a:t>value</a:t>
            </a:r>
            <a:r>
              <a:rPr lang="zh-CN" altLang="en-US" sz="3600" b="1" i="1" dirty="0">
                <a:solidFill>
                  <a:schemeClr val="tx1"/>
                </a:solidFill>
                <a:latin typeface="Times New Roman" panose="02020603050405020304" pitchFamily="18" charset="0"/>
                <a:cs typeface="Times New Roman" panose="02020603050405020304" pitchFamily="18" charset="0"/>
              </a:rPr>
              <a:t>)</a:t>
            </a:r>
          </a:p>
        </p:txBody>
      </p:sp>
      <p:sp>
        <p:nvSpPr>
          <p:cNvPr id="13" name="流程图: 可选过程 12">
            <a:extLst>
              <a:ext uri="{FF2B5EF4-FFF2-40B4-BE49-F238E27FC236}">
                <a16:creationId xmlns:a16="http://schemas.microsoft.com/office/drawing/2014/main" id="{86D1BF7E-6059-6549-0E3B-2B6035988DAF}"/>
              </a:ext>
            </a:extLst>
          </p:cNvPr>
          <p:cNvSpPr/>
          <p:nvPr/>
        </p:nvSpPr>
        <p:spPr>
          <a:xfrm>
            <a:off x="1710398" y="7758061"/>
            <a:ext cx="7383780" cy="898510"/>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Input: </a:t>
            </a:r>
            <a:r>
              <a:rPr lang="en-US" altLang="zh-CN" sz="2800" dirty="0" err="1">
                <a:solidFill>
                  <a:schemeClr val="tx1"/>
                </a:solidFill>
                <a:latin typeface="Times New Roman" panose="02020603050405020304" pitchFamily="18" charset="0"/>
                <a:cs typeface="Times New Roman" panose="02020603050405020304" pitchFamily="18" charset="0"/>
              </a:rPr>
              <a:t>Order_target_volume</a:t>
            </a:r>
            <a:r>
              <a:rPr lang="en-US" altLang="zh-CN" sz="2800" dirty="0">
                <a:solidFill>
                  <a:schemeClr val="tx1"/>
                </a:solidFill>
                <a:latin typeface="Times New Roman" panose="02020603050405020304" pitchFamily="18" charset="0"/>
                <a:cs typeface="Times New Roman" panose="02020603050405020304" pitchFamily="18" charset="0"/>
              </a:rPr>
              <a:t>(X, 3000)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14" name="直接箭头连接符 13">
            <a:extLst>
              <a:ext uri="{FF2B5EF4-FFF2-40B4-BE49-F238E27FC236}">
                <a16:creationId xmlns:a16="http://schemas.microsoft.com/office/drawing/2014/main" id="{AB8672F1-F004-34AE-1421-65D3D4DB2E0D}"/>
              </a:ext>
            </a:extLst>
          </p:cNvPr>
          <p:cNvCxnSpPr>
            <a:cxnSpLocks/>
            <a:stCxn id="13" idx="2"/>
            <a:endCxn id="15" idx="0"/>
          </p:cNvCxnSpPr>
          <p:nvPr/>
        </p:nvCxnSpPr>
        <p:spPr>
          <a:xfrm>
            <a:off x="5402288" y="8656571"/>
            <a:ext cx="0" cy="681826"/>
          </a:xfrm>
          <a:prstGeom prst="straightConnector1">
            <a:avLst/>
          </a:prstGeom>
          <a:ln w="28575">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15" name="流程图: 可选过程 14">
            <a:extLst>
              <a:ext uri="{FF2B5EF4-FFF2-40B4-BE49-F238E27FC236}">
                <a16:creationId xmlns:a16="http://schemas.microsoft.com/office/drawing/2014/main" id="{21632998-4300-BA7B-15DF-5F228AE29F19}"/>
              </a:ext>
            </a:extLst>
          </p:cNvPr>
          <p:cNvSpPr/>
          <p:nvPr/>
        </p:nvSpPr>
        <p:spPr>
          <a:xfrm>
            <a:off x="2064728" y="9338397"/>
            <a:ext cx="6675120" cy="1168437"/>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2800" b="1" dirty="0">
                <a:solidFill>
                  <a:schemeClr val="tx1"/>
                </a:solidFill>
                <a:latin typeface="Times New Roman" panose="02020603050405020304" pitchFamily="18" charset="0"/>
                <a:cs typeface="Times New Roman" panose="02020603050405020304" pitchFamily="18" charset="0"/>
              </a:rPr>
              <a:t>Execute: C</a:t>
            </a:r>
            <a:r>
              <a:rPr lang="en-US" altLang="zh-CN" sz="2800" dirty="0">
                <a:solidFill>
                  <a:schemeClr val="tx1"/>
                </a:solidFill>
                <a:latin typeface="Times New Roman" panose="02020603050405020304" pitchFamily="18" charset="0"/>
                <a:cs typeface="Times New Roman" panose="02020603050405020304" pitchFamily="18" charset="0"/>
              </a:rPr>
              <a:t>heck X price = 100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16" name="直接箭头连接符 15">
            <a:extLst>
              <a:ext uri="{FF2B5EF4-FFF2-40B4-BE49-F238E27FC236}">
                <a16:creationId xmlns:a16="http://schemas.microsoft.com/office/drawing/2014/main" id="{E7086539-B47D-9F39-69AE-A2E47815B160}"/>
              </a:ext>
            </a:extLst>
          </p:cNvPr>
          <p:cNvCxnSpPr>
            <a:cxnSpLocks/>
            <a:stCxn id="15" idx="2"/>
            <a:endCxn id="17" idx="0"/>
          </p:cNvCxnSpPr>
          <p:nvPr/>
        </p:nvCxnSpPr>
        <p:spPr>
          <a:xfrm>
            <a:off x="5402288" y="10506834"/>
            <a:ext cx="5348" cy="863191"/>
          </a:xfrm>
          <a:prstGeom prst="straightConnector1">
            <a:avLst/>
          </a:prstGeom>
          <a:ln w="28575">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17" name="流程图: 可选过程 16">
            <a:extLst>
              <a:ext uri="{FF2B5EF4-FFF2-40B4-BE49-F238E27FC236}">
                <a16:creationId xmlns:a16="http://schemas.microsoft.com/office/drawing/2014/main" id="{F1011684-4C1B-D5D0-4DEF-83C2BE852C45}"/>
              </a:ext>
            </a:extLst>
          </p:cNvPr>
          <p:cNvSpPr/>
          <p:nvPr/>
        </p:nvSpPr>
        <p:spPr>
          <a:xfrm>
            <a:off x="1774215" y="11370025"/>
            <a:ext cx="7266842" cy="933081"/>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Execute: </a:t>
            </a:r>
            <a:r>
              <a:rPr lang="en-US" altLang="zh-CN" sz="2800" dirty="0">
                <a:solidFill>
                  <a:schemeClr val="tx1"/>
                </a:solidFill>
                <a:latin typeface="Times New Roman" panose="02020603050405020304" pitchFamily="18" charset="0"/>
                <a:cs typeface="Times New Roman" panose="02020603050405020304" pitchFamily="18" charset="0"/>
              </a:rPr>
              <a:t>Buy X in 3000/100=30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grpSp>
        <p:nvGrpSpPr>
          <p:cNvPr id="3" name="组合 2">
            <a:extLst>
              <a:ext uri="{FF2B5EF4-FFF2-40B4-BE49-F238E27FC236}">
                <a16:creationId xmlns:a16="http://schemas.microsoft.com/office/drawing/2014/main" id="{550C1A0E-4B4E-F9B4-79DD-7D9D4951CCBF}"/>
              </a:ext>
            </a:extLst>
          </p:cNvPr>
          <p:cNvGrpSpPr/>
          <p:nvPr/>
        </p:nvGrpSpPr>
        <p:grpSpPr>
          <a:xfrm>
            <a:off x="12698729" y="2743804"/>
            <a:ext cx="9310174" cy="828480"/>
            <a:chOff x="12698729" y="2872760"/>
            <a:chExt cx="9310174" cy="828480"/>
          </a:xfrm>
        </p:grpSpPr>
        <p:sp>
          <p:nvSpPr>
            <p:cNvPr id="21" name="文本框 20">
              <a:extLst>
                <a:ext uri="{FF2B5EF4-FFF2-40B4-BE49-F238E27FC236}">
                  <a16:creationId xmlns:a16="http://schemas.microsoft.com/office/drawing/2014/main" id="{6552EC66-34BF-8006-E02C-C29D8B9438F1}"/>
                </a:ext>
              </a:extLst>
            </p:cNvPr>
            <p:cNvSpPr txBox="1"/>
            <p:nvPr/>
          </p:nvSpPr>
          <p:spPr>
            <a:xfrm>
              <a:off x="13553048" y="2922464"/>
              <a:ext cx="8455855" cy="646331"/>
            </a:xfrm>
            <a:prstGeom prst="rect">
              <a:avLst/>
            </a:prstGeom>
            <a:noFill/>
          </p:spPr>
          <p:txBody>
            <a:bodyPr wrap="square">
              <a:spAutoFit/>
            </a:bodyPr>
            <a:lstStyle/>
            <a:p>
              <a:r>
                <a:rPr lang="en-US" altLang="zh-CN" sz="3600" b="1" dirty="0">
                  <a:solidFill>
                    <a:schemeClr val="tx1"/>
                  </a:solidFill>
                  <a:latin typeface="Times New Roman" panose="02020603050405020304" pitchFamily="18" charset="0"/>
                  <a:cs typeface="Times New Roman" panose="02020603050405020304" pitchFamily="18" charset="0"/>
                </a:rPr>
                <a:t>Order by (Target - Current value) /price</a:t>
              </a:r>
              <a:endParaRPr lang="zh-CN" altLang="en-US" sz="3600" b="1"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A8B99D7F-56C4-9B4A-DC03-65D1CB9ACD57}"/>
                </a:ext>
              </a:extLst>
            </p:cNvPr>
            <p:cNvSpPr/>
            <p:nvPr/>
          </p:nvSpPr>
          <p:spPr>
            <a:xfrm>
              <a:off x="12698730" y="2872760"/>
              <a:ext cx="800100" cy="823846"/>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000" b="1" dirty="0">
                  <a:latin typeface="Times New Roman" panose="02020603050405020304" pitchFamily="18" charset="0"/>
                  <a:cs typeface="Times New Roman" panose="02020603050405020304" pitchFamily="18" charset="0"/>
                </a:rPr>
                <a:t>4</a:t>
              </a:r>
              <a:endParaRPr lang="zh-CN" altLang="en-US" b="1" dirty="0">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6055147C-1DBD-9377-2705-BBD7FA0C2CA8}"/>
                </a:ext>
              </a:extLst>
            </p:cNvPr>
            <p:cNvSpPr/>
            <p:nvPr/>
          </p:nvSpPr>
          <p:spPr>
            <a:xfrm>
              <a:off x="12698729" y="3655521"/>
              <a:ext cx="9082748" cy="45719"/>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24" name="文本框 23">
            <a:extLst>
              <a:ext uri="{FF2B5EF4-FFF2-40B4-BE49-F238E27FC236}">
                <a16:creationId xmlns:a16="http://schemas.microsoft.com/office/drawing/2014/main" id="{7FB2B114-F22B-968E-7376-1011854461AD}"/>
              </a:ext>
            </a:extLst>
          </p:cNvPr>
          <p:cNvSpPr txBox="1"/>
          <p:nvPr/>
        </p:nvSpPr>
        <p:spPr>
          <a:xfrm>
            <a:off x="12511162" y="4372712"/>
            <a:ext cx="8286750" cy="646331"/>
          </a:xfrm>
          <a:prstGeom prst="rect">
            <a:avLst/>
          </a:prstGeom>
          <a:noFill/>
        </p:spPr>
        <p:txBody>
          <a:bodyPr wrap="square">
            <a:spAutoFit/>
          </a:bodyPr>
          <a:lstStyle/>
          <a:p>
            <a:pPr marL="457200" indent="-457200">
              <a:buFont typeface="Arial" panose="020B0604020202020204" pitchFamily="34" charset="0"/>
              <a:buChar char="•"/>
            </a:pPr>
            <a:r>
              <a:rPr lang="en-US" altLang="zh-CN" sz="3600" b="1" i="1" dirty="0" err="1">
                <a:solidFill>
                  <a:schemeClr val="tx1"/>
                </a:solidFill>
                <a:latin typeface="Times New Roman" panose="02020603050405020304" pitchFamily="18" charset="0"/>
                <a:cs typeface="Times New Roman" panose="02020603050405020304" pitchFamily="18" charset="0"/>
              </a:rPr>
              <a:t>Order_target_value</a:t>
            </a:r>
            <a:r>
              <a:rPr lang="en-US" altLang="zh-CN" sz="3600" b="1" i="1" dirty="0">
                <a:solidFill>
                  <a:schemeClr val="tx1"/>
                </a:solidFill>
                <a:latin typeface="Times New Roman" panose="02020603050405020304" pitchFamily="18" charset="0"/>
                <a:cs typeface="Times New Roman" panose="02020603050405020304" pitchFamily="18" charset="0"/>
              </a:rPr>
              <a:t>(</a:t>
            </a:r>
            <a:r>
              <a:rPr lang="en-US" altLang="zh-CN" sz="3600" b="1" i="1" dirty="0" err="1">
                <a:solidFill>
                  <a:schemeClr val="tx1"/>
                </a:solidFill>
                <a:latin typeface="Times New Roman" panose="02020603050405020304" pitchFamily="18" charset="0"/>
                <a:cs typeface="Times New Roman" panose="02020603050405020304" pitchFamily="18" charset="0"/>
              </a:rPr>
              <a:t>stock_code</a:t>
            </a:r>
            <a:r>
              <a:rPr lang="en-US" altLang="zh-CN" sz="3600" b="1" i="1" dirty="0">
                <a:solidFill>
                  <a:schemeClr val="tx1"/>
                </a:solidFill>
                <a:latin typeface="Times New Roman" panose="02020603050405020304" pitchFamily="18" charset="0"/>
                <a:cs typeface="Times New Roman" panose="02020603050405020304" pitchFamily="18" charset="0"/>
              </a:rPr>
              <a:t>, value)</a:t>
            </a:r>
            <a:endParaRPr lang="zh-CN" altLang="en-US" sz="3600" b="1" i="1" dirty="0">
              <a:solidFill>
                <a:schemeClr val="tx1"/>
              </a:solidFill>
              <a:latin typeface="Times New Roman" panose="02020603050405020304" pitchFamily="18" charset="0"/>
              <a:cs typeface="Times New Roman" panose="02020603050405020304" pitchFamily="18" charset="0"/>
            </a:endParaRPr>
          </a:p>
        </p:txBody>
      </p:sp>
      <p:sp>
        <p:nvSpPr>
          <p:cNvPr id="25" name="流程图: 可选过程 24">
            <a:extLst>
              <a:ext uri="{FF2B5EF4-FFF2-40B4-BE49-F238E27FC236}">
                <a16:creationId xmlns:a16="http://schemas.microsoft.com/office/drawing/2014/main" id="{B999FB66-0027-7A56-83DE-4140CB3FD216}"/>
              </a:ext>
            </a:extLst>
          </p:cNvPr>
          <p:cNvSpPr/>
          <p:nvPr/>
        </p:nvSpPr>
        <p:spPr>
          <a:xfrm>
            <a:off x="13733290" y="7793233"/>
            <a:ext cx="7383780" cy="898510"/>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Input: </a:t>
            </a:r>
            <a:r>
              <a:rPr lang="en-US" altLang="zh-CN" sz="2800" dirty="0" err="1">
                <a:solidFill>
                  <a:schemeClr val="tx1"/>
                </a:solidFill>
                <a:latin typeface="Times New Roman" panose="02020603050405020304" pitchFamily="18" charset="0"/>
                <a:cs typeface="Times New Roman" panose="02020603050405020304" pitchFamily="18" charset="0"/>
              </a:rPr>
              <a:t>Order_target_volume</a:t>
            </a:r>
            <a:r>
              <a:rPr lang="en-US" altLang="zh-CN" sz="2800" dirty="0">
                <a:solidFill>
                  <a:schemeClr val="tx1"/>
                </a:solidFill>
                <a:latin typeface="Times New Roman" panose="02020603050405020304" pitchFamily="18" charset="0"/>
                <a:cs typeface="Times New Roman" panose="02020603050405020304" pitchFamily="18" charset="0"/>
              </a:rPr>
              <a:t>('X’, 10000)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6" name="直接箭头连接符 25">
            <a:extLst>
              <a:ext uri="{FF2B5EF4-FFF2-40B4-BE49-F238E27FC236}">
                <a16:creationId xmlns:a16="http://schemas.microsoft.com/office/drawing/2014/main" id="{1665745E-5816-9738-400A-88E28F4F9211}"/>
              </a:ext>
            </a:extLst>
          </p:cNvPr>
          <p:cNvCxnSpPr>
            <a:cxnSpLocks/>
            <a:stCxn id="25" idx="2"/>
            <a:endCxn id="27" idx="0"/>
          </p:cNvCxnSpPr>
          <p:nvPr/>
        </p:nvCxnSpPr>
        <p:spPr>
          <a:xfrm>
            <a:off x="17425180" y="8691743"/>
            <a:ext cx="0" cy="681826"/>
          </a:xfrm>
          <a:prstGeom prst="straightConnector1">
            <a:avLst/>
          </a:prstGeom>
          <a:ln w="28575">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7" name="流程图: 可选过程 26">
            <a:extLst>
              <a:ext uri="{FF2B5EF4-FFF2-40B4-BE49-F238E27FC236}">
                <a16:creationId xmlns:a16="http://schemas.microsoft.com/office/drawing/2014/main" id="{E6250E3A-2BA0-0205-D558-33A322084C1A}"/>
              </a:ext>
            </a:extLst>
          </p:cNvPr>
          <p:cNvSpPr/>
          <p:nvPr/>
        </p:nvSpPr>
        <p:spPr>
          <a:xfrm>
            <a:off x="14087620" y="9373569"/>
            <a:ext cx="6675120" cy="1168437"/>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2800" b="1" dirty="0">
                <a:solidFill>
                  <a:schemeClr val="tx1"/>
                </a:solidFill>
                <a:latin typeface="Times New Roman" panose="02020603050405020304" pitchFamily="18" charset="0"/>
                <a:cs typeface="Times New Roman" panose="02020603050405020304" pitchFamily="18" charset="0"/>
              </a:rPr>
              <a:t>Execute: C</a:t>
            </a:r>
            <a:r>
              <a:rPr lang="en-US" altLang="zh-CN" sz="2800" dirty="0">
                <a:solidFill>
                  <a:schemeClr val="tx1"/>
                </a:solidFill>
                <a:latin typeface="Times New Roman" panose="02020603050405020304" pitchFamily="18" charset="0"/>
                <a:cs typeface="Times New Roman" panose="02020603050405020304" pitchFamily="18" charset="0"/>
              </a:rPr>
              <a:t>heck X price = 100</a:t>
            </a:r>
            <a:br>
              <a:rPr lang="en-US" altLang="zh-CN" sz="2800" dirty="0">
                <a:solidFill>
                  <a:schemeClr val="tx1"/>
                </a:solidFill>
                <a:latin typeface="Times New Roman" panose="02020603050405020304" pitchFamily="18" charset="0"/>
                <a:cs typeface="Times New Roman" panose="02020603050405020304" pitchFamily="18" charset="0"/>
              </a:rPr>
            </a:br>
            <a:r>
              <a:rPr lang="en-US" altLang="zh-CN" sz="2800" dirty="0">
                <a:solidFill>
                  <a:schemeClr val="tx1"/>
                </a:solidFill>
                <a:latin typeface="Times New Roman" panose="02020603050405020304" pitchFamily="18" charset="0"/>
                <a:cs typeface="Times New Roman" panose="02020603050405020304" pitchFamily="18" charset="0"/>
              </a:rPr>
              <a:t>Check X hold value = 8000</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8" name="直接箭头连接符 27">
            <a:extLst>
              <a:ext uri="{FF2B5EF4-FFF2-40B4-BE49-F238E27FC236}">
                <a16:creationId xmlns:a16="http://schemas.microsoft.com/office/drawing/2014/main" id="{4E18409A-9BB5-9DFF-366B-CB2A0B3BE01D}"/>
              </a:ext>
            </a:extLst>
          </p:cNvPr>
          <p:cNvCxnSpPr>
            <a:cxnSpLocks/>
            <a:stCxn id="27" idx="2"/>
            <a:endCxn id="29" idx="0"/>
          </p:cNvCxnSpPr>
          <p:nvPr/>
        </p:nvCxnSpPr>
        <p:spPr>
          <a:xfrm>
            <a:off x="17425180" y="10542006"/>
            <a:ext cx="0" cy="908726"/>
          </a:xfrm>
          <a:prstGeom prst="straightConnector1">
            <a:avLst/>
          </a:prstGeom>
          <a:ln w="28575">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9" name="流程图: 可选过程 28">
            <a:extLst>
              <a:ext uri="{FF2B5EF4-FFF2-40B4-BE49-F238E27FC236}">
                <a16:creationId xmlns:a16="http://schemas.microsoft.com/office/drawing/2014/main" id="{E0357292-5ED6-EBBC-A36F-F414AC723DCD}"/>
              </a:ext>
            </a:extLst>
          </p:cNvPr>
          <p:cNvSpPr/>
          <p:nvPr/>
        </p:nvSpPr>
        <p:spPr>
          <a:xfrm>
            <a:off x="13339211" y="11450732"/>
            <a:ext cx="8171938" cy="933081"/>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Times New Roman" panose="02020603050405020304" pitchFamily="18" charset="0"/>
                <a:cs typeface="Times New Roman" panose="02020603050405020304" pitchFamily="18" charset="0"/>
              </a:rPr>
              <a:t>Execute: </a:t>
            </a:r>
            <a:r>
              <a:rPr lang="en-US" altLang="zh-CN" sz="2800" dirty="0">
                <a:solidFill>
                  <a:schemeClr val="tx1"/>
                </a:solidFill>
                <a:latin typeface="Times New Roman" panose="02020603050405020304" pitchFamily="18" charset="0"/>
                <a:cs typeface="Times New Roman" panose="02020603050405020304" pitchFamily="18" charset="0"/>
              </a:rPr>
              <a:t>Buy X in (10000-8000)/100=20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9BA8C4D3-4141-85B8-5FBD-9A56DA663BCA}"/>
              </a:ext>
            </a:extLst>
          </p:cNvPr>
          <p:cNvSpPr txBox="1"/>
          <p:nvPr/>
        </p:nvSpPr>
        <p:spPr>
          <a:xfrm>
            <a:off x="12382208" y="5446055"/>
            <a:ext cx="10163908" cy="1569660"/>
          </a:xfrm>
          <a:prstGeom prst="rect">
            <a:avLst/>
          </a:prstGeom>
          <a:noFill/>
        </p:spPr>
        <p:txBody>
          <a:bodyPr wrap="square">
            <a:spAutoFit/>
          </a:bodyPr>
          <a:lstStyle/>
          <a:p>
            <a:pPr marL="342900" indent="-342900">
              <a:buFont typeface="Arial" panose="020B0604020202020204" pitchFamily="34" charset="0"/>
              <a:buChar cha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Purpose: Make sure that the position value is consistent with the target value by placing an order to buy or sell the stock based on the target value and the current position.</a:t>
            </a:r>
            <a:endParaRPr lang="zh-CN" altLang="en-US" sz="3200"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grpSp>
        <p:nvGrpSpPr>
          <p:cNvPr id="4" name="组合 3">
            <a:extLst>
              <a:ext uri="{FF2B5EF4-FFF2-40B4-BE49-F238E27FC236}">
                <a16:creationId xmlns:a16="http://schemas.microsoft.com/office/drawing/2014/main" id="{598E7487-9676-5E23-8355-22E44CD16061}"/>
              </a:ext>
            </a:extLst>
          </p:cNvPr>
          <p:cNvGrpSpPr/>
          <p:nvPr/>
        </p:nvGrpSpPr>
        <p:grpSpPr>
          <a:xfrm>
            <a:off x="167346" y="2743804"/>
            <a:ext cx="9932232" cy="828480"/>
            <a:chOff x="11849245" y="2872760"/>
            <a:chExt cx="9932232" cy="828480"/>
          </a:xfrm>
        </p:grpSpPr>
        <p:sp>
          <p:nvSpPr>
            <p:cNvPr id="9" name="文本框 8">
              <a:extLst>
                <a:ext uri="{FF2B5EF4-FFF2-40B4-BE49-F238E27FC236}">
                  <a16:creationId xmlns:a16="http://schemas.microsoft.com/office/drawing/2014/main" id="{EB776A0B-41EA-9591-CF31-BB1DA7E5218E}"/>
                </a:ext>
              </a:extLst>
            </p:cNvPr>
            <p:cNvSpPr txBox="1"/>
            <p:nvPr/>
          </p:nvSpPr>
          <p:spPr>
            <a:xfrm>
              <a:off x="11849245" y="2922464"/>
              <a:ext cx="8455855" cy="646331"/>
            </a:xfrm>
            <a:prstGeom prst="rect">
              <a:avLst/>
            </a:prstGeom>
            <a:noFill/>
          </p:spPr>
          <p:txBody>
            <a:bodyPr wrap="square">
              <a:spAutoFit/>
            </a:bodyPr>
            <a:lstStyle/>
            <a:p>
              <a:r>
                <a:rPr lang="en-US" altLang="zh-CN" sz="3600" b="1" dirty="0">
                  <a:solidFill>
                    <a:schemeClr val="tx1"/>
                  </a:solidFill>
                  <a:latin typeface="Times New Roman" panose="02020603050405020304" pitchFamily="18" charset="0"/>
                  <a:cs typeface="Times New Roman" panose="02020603050405020304" pitchFamily="18" charset="0"/>
                </a:rPr>
                <a:t>Order by value/price</a:t>
              </a:r>
              <a:endParaRPr lang="zh-CN" altLang="en-US" sz="3600" b="1"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B818E7B7-B79B-2555-B975-3142B9DD78C7}"/>
                </a:ext>
              </a:extLst>
            </p:cNvPr>
            <p:cNvSpPr/>
            <p:nvPr/>
          </p:nvSpPr>
          <p:spPr>
            <a:xfrm>
              <a:off x="12698730" y="2872760"/>
              <a:ext cx="800100" cy="823846"/>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000" b="1" dirty="0">
                  <a:latin typeface="Times New Roman" panose="02020603050405020304" pitchFamily="18" charset="0"/>
                  <a:cs typeface="Times New Roman" panose="02020603050405020304" pitchFamily="18" charset="0"/>
                </a:rPr>
                <a:t>3</a:t>
              </a:r>
              <a:endParaRPr lang="zh-CN" altLang="en-US" b="1" dirty="0">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5A851F18-120E-084A-9C3F-08CE128CA885}"/>
                </a:ext>
              </a:extLst>
            </p:cNvPr>
            <p:cNvSpPr/>
            <p:nvPr/>
          </p:nvSpPr>
          <p:spPr>
            <a:xfrm>
              <a:off x="12698729" y="3655521"/>
              <a:ext cx="9082748" cy="45719"/>
            </a:xfrm>
            <a:prstGeom prst="rect">
              <a:avLst/>
            </a:prstGeom>
            <a:solidFill>
              <a:srgbClr val="441D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38118295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Algorithmic trading order function</a:t>
            </a:r>
          </a:p>
        </p:txBody>
      </p:sp>
      <p:sp>
        <p:nvSpPr>
          <p:cNvPr id="2" name="矩形: 圆角 4">
            <a:extLst>
              <a:ext uri="{FF2B5EF4-FFF2-40B4-BE49-F238E27FC236}">
                <a16:creationId xmlns:a16="http://schemas.microsoft.com/office/drawing/2014/main" id="{60D8BD2F-8540-2D2D-62BA-133781457379}"/>
              </a:ext>
            </a:extLst>
          </p:cNvPr>
          <p:cNvSpPr/>
          <p:nvPr/>
        </p:nvSpPr>
        <p:spPr>
          <a:xfrm>
            <a:off x="857146" y="201325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文本框 10">
            <a:extLst>
              <a:ext uri="{FF2B5EF4-FFF2-40B4-BE49-F238E27FC236}">
                <a16:creationId xmlns:a16="http://schemas.microsoft.com/office/drawing/2014/main" id="{D3A0CA4E-513E-0661-CD6F-F974C9DC551D}"/>
              </a:ext>
            </a:extLst>
          </p:cNvPr>
          <p:cNvSpPr txBox="1"/>
          <p:nvPr/>
        </p:nvSpPr>
        <p:spPr>
          <a:xfrm>
            <a:off x="-424963" y="1988387"/>
            <a:ext cx="13241214"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TWAP (Time Weighted Average Price) </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7AEECB12-8B6C-CBA9-2D99-A1E6EEFC789A}"/>
              </a:ext>
            </a:extLst>
          </p:cNvPr>
          <p:cNvSpPr txBox="1"/>
          <p:nvPr/>
        </p:nvSpPr>
        <p:spPr>
          <a:xfrm>
            <a:off x="1435366" y="3202461"/>
            <a:ext cx="12913679" cy="1077218"/>
          </a:xfrm>
          <a:prstGeom prst="rect">
            <a:avLst/>
          </a:prstGeom>
          <a:noFill/>
        </p:spPr>
        <p:txBody>
          <a:bodyPr wrap="square">
            <a:spAutoFit/>
          </a:bodyPr>
          <a:lstStyle/>
          <a:p>
            <a:pPr marL="342900" indent="-342900" algn="l">
              <a:buFont typeface="Arial" panose="020B0604020202020204" pitchFamily="34" charset="0"/>
              <a:buChar char="•"/>
            </a:pPr>
            <a:r>
              <a:rPr lang="en-US" altLang="zh-CN" sz="3200" dirty="0">
                <a:latin typeface="Times New Roman" panose="02020603050405020304" pitchFamily="18" charset="0"/>
                <a:cs typeface="Times New Roman" panose="02020603050405020304" pitchFamily="18" charset="0"/>
              </a:rPr>
              <a:t>It divides the total trading volume into multiple batches and executes orders over a specified period of time to achieve trading at the average price.</a:t>
            </a:r>
            <a:endParaRPr lang="zh-CN" altLang="en-US" sz="3200" dirty="0">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EE4E50C9-1C17-AA85-B389-5CB625E93EDB}"/>
              </a:ext>
            </a:extLst>
          </p:cNvPr>
          <p:cNvSpPr/>
          <p:nvPr/>
        </p:nvSpPr>
        <p:spPr>
          <a:xfrm>
            <a:off x="16201292" y="2592817"/>
            <a:ext cx="6747342" cy="199149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a:pPr>
            <a:r>
              <a:rPr lang="en-US" altLang="zh-CN" sz="3200" dirty="0">
                <a:solidFill>
                  <a:schemeClr val="tx1"/>
                </a:solidFill>
                <a:latin typeface="Times New Roman" panose="02020603050405020304" pitchFamily="18" charset="0"/>
                <a:cs typeface="Times New Roman" panose="02020603050405020304" pitchFamily="18" charset="0"/>
              </a:rPr>
              <a:t>Calculate the target trading volume for each batch based on the total trading volume and TWAP parameters.</a:t>
            </a:r>
          </a:p>
        </p:txBody>
      </p:sp>
      <p:sp>
        <p:nvSpPr>
          <p:cNvPr id="4" name="矩形 3">
            <a:extLst>
              <a:ext uri="{FF2B5EF4-FFF2-40B4-BE49-F238E27FC236}">
                <a16:creationId xmlns:a16="http://schemas.microsoft.com/office/drawing/2014/main" id="{190BEDC3-6306-25E6-7D83-B92E9643A0C0}"/>
              </a:ext>
            </a:extLst>
          </p:cNvPr>
          <p:cNvSpPr/>
          <p:nvPr/>
        </p:nvSpPr>
        <p:spPr>
          <a:xfrm>
            <a:off x="16201292" y="5359856"/>
            <a:ext cx="6747342" cy="199149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startAt="2"/>
            </a:pPr>
            <a:r>
              <a:rPr lang="en-US" altLang="zh-CN" sz="3200" dirty="0">
                <a:solidFill>
                  <a:schemeClr val="tx1"/>
                </a:solidFill>
                <a:latin typeface="Times New Roman" panose="02020603050405020304" pitchFamily="18" charset="0"/>
                <a:cs typeface="Times New Roman" panose="02020603050405020304" pitchFamily="18" charset="0"/>
              </a:rPr>
              <a:t>Iterate through the trading process, calculating the order volume, updating the traded volume, and recalculating the order quantity.</a:t>
            </a:r>
          </a:p>
        </p:txBody>
      </p:sp>
      <p:sp>
        <p:nvSpPr>
          <p:cNvPr id="5" name="矩形 4">
            <a:extLst>
              <a:ext uri="{FF2B5EF4-FFF2-40B4-BE49-F238E27FC236}">
                <a16:creationId xmlns:a16="http://schemas.microsoft.com/office/drawing/2014/main" id="{A5B60F17-3D93-F846-63FF-5B3BA7B4A26D}"/>
              </a:ext>
            </a:extLst>
          </p:cNvPr>
          <p:cNvSpPr/>
          <p:nvPr/>
        </p:nvSpPr>
        <p:spPr>
          <a:xfrm>
            <a:off x="16201292" y="8126895"/>
            <a:ext cx="6747342" cy="199149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startAt="3"/>
            </a:pPr>
            <a:r>
              <a:rPr lang="en-US" altLang="zh-CN" sz="3200" dirty="0">
                <a:solidFill>
                  <a:schemeClr val="tx1"/>
                </a:solidFill>
                <a:latin typeface="Times New Roman" panose="02020603050405020304" pitchFamily="18" charset="0"/>
                <a:cs typeface="Times New Roman" panose="02020603050405020304" pitchFamily="18" charset="0"/>
              </a:rPr>
              <a:t>Update the time or sleep for a specified period.</a:t>
            </a:r>
          </a:p>
        </p:txBody>
      </p:sp>
      <p:sp>
        <p:nvSpPr>
          <p:cNvPr id="8" name="矩形 7">
            <a:extLst>
              <a:ext uri="{FF2B5EF4-FFF2-40B4-BE49-F238E27FC236}">
                <a16:creationId xmlns:a16="http://schemas.microsoft.com/office/drawing/2014/main" id="{48F8443F-74E2-0C53-C3F0-1813F1A3AC43}"/>
              </a:ext>
            </a:extLst>
          </p:cNvPr>
          <p:cNvSpPr/>
          <p:nvPr/>
        </p:nvSpPr>
        <p:spPr>
          <a:xfrm>
            <a:off x="16201292" y="10893936"/>
            <a:ext cx="6747342" cy="199149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startAt="4"/>
            </a:pPr>
            <a:r>
              <a:rPr lang="en-US" altLang="zh-CN" sz="3200" dirty="0">
                <a:solidFill>
                  <a:schemeClr val="tx1"/>
                </a:solidFill>
                <a:latin typeface="Times New Roman" panose="02020603050405020304" pitchFamily="18" charset="0"/>
                <a:cs typeface="Times New Roman" panose="02020603050405020304" pitchFamily="18" charset="0"/>
              </a:rPr>
              <a:t>Recalculate the target trading volume in each iteration to ensure even distribution of trading volume over the entire TWAP period.</a:t>
            </a:r>
          </a:p>
        </p:txBody>
      </p:sp>
      <p:sp>
        <p:nvSpPr>
          <p:cNvPr id="9" name="箭头: 下 8">
            <a:extLst>
              <a:ext uri="{FF2B5EF4-FFF2-40B4-BE49-F238E27FC236}">
                <a16:creationId xmlns:a16="http://schemas.microsoft.com/office/drawing/2014/main" id="{8709ED37-6683-7138-42F2-4E8567C1884A}"/>
              </a:ext>
            </a:extLst>
          </p:cNvPr>
          <p:cNvSpPr/>
          <p:nvPr/>
        </p:nvSpPr>
        <p:spPr>
          <a:xfrm>
            <a:off x="19460308" y="4667285"/>
            <a:ext cx="433754" cy="609600"/>
          </a:xfrm>
          <a:prstGeom prst="downArrow">
            <a:avLst>
              <a:gd name="adj1" fmla="val 44594"/>
              <a:gd name="adj2" fmla="val 5000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下 9">
            <a:extLst>
              <a:ext uri="{FF2B5EF4-FFF2-40B4-BE49-F238E27FC236}">
                <a16:creationId xmlns:a16="http://schemas.microsoft.com/office/drawing/2014/main" id="{E0ADE81F-6DCD-E5D7-8663-F379D8565E7D}"/>
              </a:ext>
            </a:extLst>
          </p:cNvPr>
          <p:cNvSpPr/>
          <p:nvPr/>
        </p:nvSpPr>
        <p:spPr>
          <a:xfrm>
            <a:off x="19463594" y="7434324"/>
            <a:ext cx="433754" cy="609600"/>
          </a:xfrm>
          <a:prstGeom prst="downArrow">
            <a:avLst>
              <a:gd name="adj1" fmla="val 44594"/>
              <a:gd name="adj2" fmla="val 5000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下 11">
            <a:extLst>
              <a:ext uri="{FF2B5EF4-FFF2-40B4-BE49-F238E27FC236}">
                <a16:creationId xmlns:a16="http://schemas.microsoft.com/office/drawing/2014/main" id="{6D255D4C-AC06-9588-1FED-0DF35534DB60}"/>
              </a:ext>
            </a:extLst>
          </p:cNvPr>
          <p:cNvSpPr/>
          <p:nvPr/>
        </p:nvSpPr>
        <p:spPr>
          <a:xfrm>
            <a:off x="19504625" y="10201363"/>
            <a:ext cx="433754" cy="609600"/>
          </a:xfrm>
          <a:prstGeom prst="downArrow">
            <a:avLst>
              <a:gd name="adj1" fmla="val 44594"/>
              <a:gd name="adj2" fmla="val 5000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A7151D3A-8894-7F0D-C180-E97FEA12BFCE}"/>
              </a:ext>
            </a:extLst>
          </p:cNvPr>
          <p:cNvSpPr txBox="1"/>
          <p:nvPr/>
        </p:nvSpPr>
        <p:spPr>
          <a:xfrm>
            <a:off x="1435366" y="4578385"/>
            <a:ext cx="10831392" cy="2800767"/>
          </a:xfrm>
          <a:prstGeom prst="rect">
            <a:avLst/>
          </a:prstGeom>
          <a:noFill/>
        </p:spPr>
        <p:txBody>
          <a:bodyPr wrap="square">
            <a:spAutoFit/>
          </a:bodyPr>
          <a:lstStyle/>
          <a:p>
            <a:pPr marL="457200" indent="-457200" algn="l">
              <a:lnSpc>
                <a:spcPct val="150000"/>
              </a:lnSpc>
              <a:buFont typeface="Arial" panose="020B0604020202020204" pitchFamily="34" charset="0"/>
              <a:buChar char="•"/>
            </a:pPr>
            <a:r>
              <a:rPr lang="en-US" altLang="zh-CN" sz="3200" b="1" dirty="0">
                <a:solidFill>
                  <a:schemeClr val="tx1">
                    <a:lumMod val="95000"/>
                    <a:lumOff val="5000"/>
                  </a:schemeClr>
                </a:solidFill>
                <a:latin typeface="Times New Roman" panose="02020603050405020304" pitchFamily="18" charset="0"/>
                <a:cs typeface="Times New Roman" panose="02020603050405020304" pitchFamily="18" charset="0"/>
              </a:rPr>
              <a:t>P</a:t>
            </a:r>
            <a:r>
              <a:rPr lang="zh-CN" altLang="en-US" sz="3200" b="1" dirty="0">
                <a:solidFill>
                  <a:schemeClr val="tx1">
                    <a:lumMod val="95000"/>
                    <a:lumOff val="5000"/>
                  </a:schemeClr>
                </a:solidFill>
                <a:latin typeface="Times New Roman" panose="02020603050405020304" pitchFamily="18" charset="0"/>
                <a:cs typeface="Times New Roman" panose="02020603050405020304" pitchFamily="18" charset="0"/>
              </a:rPr>
              <a:t>arameter</a:t>
            </a:r>
            <a:r>
              <a:rPr lang="en-US" altLang="zh-CN" sz="3200" b="1" dirty="0">
                <a:solidFill>
                  <a:schemeClr val="tx1">
                    <a:lumMod val="95000"/>
                    <a:lumOff val="5000"/>
                  </a:schemeClr>
                </a:solidFill>
                <a:latin typeface="Times New Roman" panose="02020603050405020304" pitchFamily="18" charset="0"/>
                <a:cs typeface="Times New Roman" panose="02020603050405020304" pitchFamily="18" charset="0"/>
              </a:rPr>
              <a:t>:</a:t>
            </a:r>
          </a:p>
          <a:p>
            <a:pPr lvl="1" algn="l">
              <a:lnSpc>
                <a:spcPct val="150000"/>
              </a:lnSpc>
            </a:pP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The number of split copies: </a:t>
            </a:r>
            <a:r>
              <a:rPr lang="zh-CN" altLang="en-US" sz="3200" dirty="0">
                <a:solidFill>
                  <a:schemeClr val="tx1">
                    <a:lumMod val="95000"/>
                    <a:lumOff val="5000"/>
                  </a:schemeClr>
                </a:solidFill>
                <a:latin typeface="Times New Roman" panose="02020603050405020304" pitchFamily="18" charset="0"/>
                <a:cs typeface="Times New Roman" panose="02020603050405020304" pitchFamily="18" charset="0"/>
              </a:rPr>
              <a:t>twap_param</a:t>
            </a: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=16</a:t>
            </a:r>
          </a:p>
          <a:p>
            <a:pPr lvl="1" algn="l">
              <a:lnSpc>
                <a:spcPct val="150000"/>
              </a:lnSpc>
            </a:pP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The number of minutes between splits: </a:t>
            </a:r>
            <a:r>
              <a:rPr lang="en-US" altLang="zh-CN" sz="3200" dirty="0" err="1">
                <a:solidFill>
                  <a:schemeClr val="tx1">
                    <a:lumMod val="95000"/>
                    <a:lumOff val="5000"/>
                  </a:schemeClr>
                </a:solidFill>
                <a:latin typeface="Times New Roman" panose="02020603050405020304" pitchFamily="18" charset="0"/>
                <a:cs typeface="Times New Roman" panose="02020603050405020304" pitchFamily="18" charset="0"/>
              </a:rPr>
              <a:t>twap_gap</a:t>
            </a: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=15 mins</a:t>
            </a:r>
          </a:p>
          <a:p>
            <a:pPr marL="457200" indent="-457200" algn="l">
              <a:buFont typeface="Arial" panose="020B0604020202020204" pitchFamily="34" charset="0"/>
              <a:buChar char="•"/>
            </a:pPr>
            <a:endParaRPr lang="zh-CN" altLang="en-US" sz="32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19" name="流程图: 可选过程 18">
            <a:extLst>
              <a:ext uri="{FF2B5EF4-FFF2-40B4-BE49-F238E27FC236}">
                <a16:creationId xmlns:a16="http://schemas.microsoft.com/office/drawing/2014/main" id="{F832E6D5-59C1-B1AA-C4A0-8778A937A674}"/>
              </a:ext>
            </a:extLst>
          </p:cNvPr>
          <p:cNvSpPr/>
          <p:nvPr/>
        </p:nvSpPr>
        <p:spPr>
          <a:xfrm>
            <a:off x="2877722" y="7737231"/>
            <a:ext cx="7383780" cy="1504806"/>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3 stocks (X, Y, Z) with target trading volumes of 10,000 shares, 20,000 shares, and 15,000 shares, respectively</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0" name="直接箭头连接符 19">
            <a:extLst>
              <a:ext uri="{FF2B5EF4-FFF2-40B4-BE49-F238E27FC236}">
                <a16:creationId xmlns:a16="http://schemas.microsoft.com/office/drawing/2014/main" id="{7D5B8F63-59A6-32F0-F0BC-9DBE2F11017C}"/>
              </a:ext>
            </a:extLst>
          </p:cNvPr>
          <p:cNvCxnSpPr>
            <a:cxnSpLocks/>
            <a:stCxn id="19" idx="2"/>
            <a:endCxn id="21" idx="0"/>
          </p:cNvCxnSpPr>
          <p:nvPr/>
        </p:nvCxnSpPr>
        <p:spPr>
          <a:xfrm>
            <a:off x="6569612" y="9242037"/>
            <a:ext cx="0" cy="609147"/>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流程图: 可选过程 20">
            <a:extLst>
              <a:ext uri="{FF2B5EF4-FFF2-40B4-BE49-F238E27FC236}">
                <a16:creationId xmlns:a16="http://schemas.microsoft.com/office/drawing/2014/main" id="{F9856618-8123-8C2F-5D44-CE9645479B7A}"/>
              </a:ext>
            </a:extLst>
          </p:cNvPr>
          <p:cNvSpPr/>
          <p:nvPr/>
        </p:nvSpPr>
        <p:spPr>
          <a:xfrm>
            <a:off x="2804745" y="9851184"/>
            <a:ext cx="7529733" cy="1919558"/>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buAutoNum type="arabicPeriod"/>
            </a:pPr>
            <a:r>
              <a:rPr lang="en-US" altLang="zh-CN" sz="2800" dirty="0">
                <a:solidFill>
                  <a:schemeClr val="tx1"/>
                </a:solidFill>
                <a:latin typeface="Times New Roman" panose="02020603050405020304" pitchFamily="18" charset="0"/>
                <a:cs typeface="Times New Roman" panose="02020603050405020304" pitchFamily="18" charset="0"/>
              </a:rPr>
              <a:t>Calculate the target trading volume per trade: </a:t>
            </a:r>
          </a:p>
          <a:p>
            <a:r>
              <a:rPr lang="en-US" altLang="zh-CN" sz="2800" dirty="0">
                <a:solidFill>
                  <a:schemeClr val="tx1"/>
                </a:solidFill>
                <a:latin typeface="Times New Roman" panose="02020603050405020304" pitchFamily="18" charset="0"/>
                <a:cs typeface="Times New Roman" panose="02020603050405020304" pitchFamily="18" charset="0"/>
              </a:rPr>
              <a:t>10,000 / 16 = 625 shares</a:t>
            </a:r>
          </a:p>
          <a:p>
            <a:r>
              <a:rPr lang="en-US" altLang="zh-CN" sz="2800" dirty="0">
                <a:solidFill>
                  <a:schemeClr val="tx1"/>
                </a:solidFill>
                <a:latin typeface="Times New Roman" panose="02020603050405020304" pitchFamily="18" charset="0"/>
                <a:cs typeface="Times New Roman" panose="02020603050405020304" pitchFamily="18" charset="0"/>
              </a:rPr>
              <a:t>20,000 / 16 = 1250 shares</a:t>
            </a:r>
          </a:p>
          <a:p>
            <a:r>
              <a:rPr lang="en-US" altLang="zh-CN" sz="2800" dirty="0">
                <a:solidFill>
                  <a:schemeClr val="tx1"/>
                </a:solidFill>
                <a:latin typeface="Times New Roman" panose="02020603050405020304" pitchFamily="18" charset="0"/>
                <a:cs typeface="Times New Roman" panose="02020603050405020304" pitchFamily="18" charset="0"/>
              </a:rPr>
              <a:t>15,000 / 16 = 937.5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2" name="直接箭头连接符 21">
            <a:extLst>
              <a:ext uri="{FF2B5EF4-FFF2-40B4-BE49-F238E27FC236}">
                <a16:creationId xmlns:a16="http://schemas.microsoft.com/office/drawing/2014/main" id="{3ED9FB28-46E3-38D3-DDF0-27C766A2418F}"/>
              </a:ext>
            </a:extLst>
          </p:cNvPr>
          <p:cNvCxnSpPr>
            <a:cxnSpLocks/>
            <a:stCxn id="21" idx="2"/>
            <a:endCxn id="23" idx="0"/>
          </p:cNvCxnSpPr>
          <p:nvPr/>
        </p:nvCxnSpPr>
        <p:spPr>
          <a:xfrm>
            <a:off x="6569612" y="11770742"/>
            <a:ext cx="0" cy="570573"/>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3" name="流程图: 可选过程 22">
            <a:extLst>
              <a:ext uri="{FF2B5EF4-FFF2-40B4-BE49-F238E27FC236}">
                <a16:creationId xmlns:a16="http://schemas.microsoft.com/office/drawing/2014/main" id="{3222BFE6-D4CA-95D6-A680-412D0D687A36}"/>
              </a:ext>
            </a:extLst>
          </p:cNvPr>
          <p:cNvSpPr/>
          <p:nvPr/>
        </p:nvSpPr>
        <p:spPr>
          <a:xfrm>
            <a:off x="2483643" y="12341315"/>
            <a:ext cx="8171938" cy="933081"/>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 Gradually execute these target trading volumes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sp>
        <p:nvSpPr>
          <p:cNvPr id="36" name="文本框 35">
            <a:extLst>
              <a:ext uri="{FF2B5EF4-FFF2-40B4-BE49-F238E27FC236}">
                <a16:creationId xmlns:a16="http://schemas.microsoft.com/office/drawing/2014/main" id="{0DB6E044-D1CF-298F-D413-6971F73BBBA7}"/>
              </a:ext>
            </a:extLst>
          </p:cNvPr>
          <p:cNvSpPr txBox="1"/>
          <p:nvPr/>
        </p:nvSpPr>
        <p:spPr>
          <a:xfrm>
            <a:off x="17911395" y="1526336"/>
            <a:ext cx="3531579" cy="769441"/>
          </a:xfrm>
          <a:prstGeom prst="rect">
            <a:avLst/>
          </a:prstGeom>
          <a:noFill/>
        </p:spPr>
        <p:txBody>
          <a:bodyPr wrap="square">
            <a:spAutoFit/>
          </a:bodyPr>
          <a:lstStyle/>
          <a:p>
            <a:r>
              <a:rPr lang="en-US" altLang="zh-CN" sz="4400" b="1" dirty="0">
                <a:solidFill>
                  <a:schemeClr val="bg1">
                    <a:lumMod val="50000"/>
                  </a:schemeClr>
                </a:solidFill>
                <a:latin typeface="Times New Roman" panose="02020603050405020304" pitchFamily="18" charset="0"/>
                <a:cs typeface="Times New Roman" panose="02020603050405020304" pitchFamily="18" charset="0"/>
              </a:rPr>
              <a:t>Process</a:t>
            </a:r>
            <a:endParaRPr lang="zh-CN" altLang="en-US" sz="4400" b="1" dirty="0">
              <a:solidFill>
                <a:schemeClr val="bg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941766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Algorithmic trading order function</a:t>
            </a:r>
          </a:p>
        </p:txBody>
      </p:sp>
      <p:sp>
        <p:nvSpPr>
          <p:cNvPr id="2" name="矩形: 圆角 4">
            <a:extLst>
              <a:ext uri="{FF2B5EF4-FFF2-40B4-BE49-F238E27FC236}">
                <a16:creationId xmlns:a16="http://schemas.microsoft.com/office/drawing/2014/main" id="{60D8BD2F-8540-2D2D-62BA-133781457379}"/>
              </a:ext>
            </a:extLst>
          </p:cNvPr>
          <p:cNvSpPr/>
          <p:nvPr/>
        </p:nvSpPr>
        <p:spPr>
          <a:xfrm>
            <a:off x="857146" y="201325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文本框 10">
            <a:extLst>
              <a:ext uri="{FF2B5EF4-FFF2-40B4-BE49-F238E27FC236}">
                <a16:creationId xmlns:a16="http://schemas.microsoft.com/office/drawing/2014/main" id="{D3A0CA4E-513E-0661-CD6F-F974C9DC551D}"/>
              </a:ext>
            </a:extLst>
          </p:cNvPr>
          <p:cNvSpPr txBox="1"/>
          <p:nvPr/>
        </p:nvSpPr>
        <p:spPr>
          <a:xfrm>
            <a:off x="0" y="2032166"/>
            <a:ext cx="13241214"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VWAP (Volume Weighted Average Price) </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7AEECB12-8B6C-CBA9-2D99-A1E6EEFC789A}"/>
              </a:ext>
            </a:extLst>
          </p:cNvPr>
          <p:cNvSpPr txBox="1"/>
          <p:nvPr/>
        </p:nvSpPr>
        <p:spPr>
          <a:xfrm>
            <a:off x="1435366" y="3202461"/>
            <a:ext cx="12913679" cy="1077218"/>
          </a:xfrm>
          <a:prstGeom prst="rect">
            <a:avLst/>
          </a:prstGeom>
          <a:noFill/>
        </p:spPr>
        <p:txBody>
          <a:bodyPr wrap="square">
            <a:spAutoFit/>
          </a:bodyPr>
          <a:lstStyle/>
          <a:p>
            <a:pPr marL="342900" indent="-342900" algn="l">
              <a:buFont typeface="Arial" panose="020B0604020202020204" pitchFamily="34" charset="0"/>
              <a:buChar char="•"/>
            </a:pPr>
            <a:r>
              <a:rPr lang="en-US" altLang="zh-CN" sz="3200" dirty="0">
                <a:latin typeface="Times New Roman" panose="02020603050405020304" pitchFamily="18" charset="0"/>
                <a:cs typeface="Times New Roman" panose="02020603050405020304" pitchFamily="18" charset="0"/>
              </a:rPr>
              <a:t>It splits the total trading volume into multiple time slots and executes orders based on the volume-weighted average price of each time slot.</a:t>
            </a:r>
            <a:endParaRPr lang="zh-CN" altLang="en-US" sz="3200" dirty="0">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EE4E50C9-1C17-AA85-B389-5CB625E93EDB}"/>
              </a:ext>
            </a:extLst>
          </p:cNvPr>
          <p:cNvSpPr/>
          <p:nvPr/>
        </p:nvSpPr>
        <p:spPr>
          <a:xfrm>
            <a:off x="16201292" y="2592817"/>
            <a:ext cx="6747342" cy="280076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a:pPr>
            <a:r>
              <a:rPr lang="en-US" altLang="zh-CN" sz="3200" dirty="0">
                <a:solidFill>
                  <a:schemeClr val="tx1"/>
                </a:solidFill>
                <a:latin typeface="Times New Roman" panose="02020603050405020304" pitchFamily="18" charset="0"/>
                <a:cs typeface="Times New Roman" panose="02020603050405020304" pitchFamily="18" charset="0"/>
              </a:rPr>
              <a:t>Computes VWAP for each time slot using past trading volume data over a specified number of previous trading days.</a:t>
            </a:r>
          </a:p>
        </p:txBody>
      </p:sp>
      <p:sp>
        <p:nvSpPr>
          <p:cNvPr id="4" name="矩形 3">
            <a:extLst>
              <a:ext uri="{FF2B5EF4-FFF2-40B4-BE49-F238E27FC236}">
                <a16:creationId xmlns:a16="http://schemas.microsoft.com/office/drawing/2014/main" id="{190BEDC3-6306-25E6-7D83-B92E9643A0C0}"/>
              </a:ext>
            </a:extLst>
          </p:cNvPr>
          <p:cNvSpPr/>
          <p:nvPr/>
        </p:nvSpPr>
        <p:spPr>
          <a:xfrm>
            <a:off x="16201292" y="6416450"/>
            <a:ext cx="6747342" cy="2598457"/>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startAt="2"/>
            </a:pPr>
            <a:r>
              <a:rPr lang="en-US" altLang="zh-CN" sz="3200" dirty="0">
                <a:solidFill>
                  <a:schemeClr val="tx1"/>
                </a:solidFill>
                <a:latin typeface="Times New Roman" panose="02020603050405020304" pitchFamily="18" charset="0"/>
                <a:cs typeface="Times New Roman" panose="02020603050405020304" pitchFamily="18" charset="0"/>
              </a:rPr>
              <a:t>Iterates through trades, determining target trading volume per time slot based on VWAP and total volume, then executes orders.</a:t>
            </a:r>
          </a:p>
        </p:txBody>
      </p:sp>
      <p:sp>
        <p:nvSpPr>
          <p:cNvPr id="5" name="矩形 4">
            <a:extLst>
              <a:ext uri="{FF2B5EF4-FFF2-40B4-BE49-F238E27FC236}">
                <a16:creationId xmlns:a16="http://schemas.microsoft.com/office/drawing/2014/main" id="{A5B60F17-3D93-F846-63FF-5B3BA7B4A26D}"/>
              </a:ext>
            </a:extLst>
          </p:cNvPr>
          <p:cNvSpPr/>
          <p:nvPr/>
        </p:nvSpPr>
        <p:spPr>
          <a:xfrm>
            <a:off x="16303513" y="10037773"/>
            <a:ext cx="6747342" cy="191955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lgn="l">
              <a:buFont typeface="+mj-lt"/>
              <a:buAutoNum type="arabicPeriod" startAt="3"/>
            </a:pPr>
            <a:r>
              <a:rPr lang="en-US" altLang="zh-CN" sz="3200" dirty="0">
                <a:solidFill>
                  <a:schemeClr val="tx1"/>
                </a:solidFill>
                <a:latin typeface="Times New Roman" panose="02020603050405020304" pitchFamily="18" charset="0"/>
                <a:cs typeface="Times New Roman" panose="02020603050405020304" pitchFamily="18" charset="0"/>
              </a:rPr>
              <a:t>Updates the time or sleeps for a specified period between each order.</a:t>
            </a:r>
          </a:p>
        </p:txBody>
      </p:sp>
      <p:sp>
        <p:nvSpPr>
          <p:cNvPr id="9" name="箭头: 下 8">
            <a:extLst>
              <a:ext uri="{FF2B5EF4-FFF2-40B4-BE49-F238E27FC236}">
                <a16:creationId xmlns:a16="http://schemas.microsoft.com/office/drawing/2014/main" id="{8709ED37-6683-7138-42F2-4E8567C1884A}"/>
              </a:ext>
            </a:extLst>
          </p:cNvPr>
          <p:cNvSpPr/>
          <p:nvPr/>
        </p:nvSpPr>
        <p:spPr>
          <a:xfrm>
            <a:off x="19460308" y="5600217"/>
            <a:ext cx="433754" cy="609600"/>
          </a:xfrm>
          <a:prstGeom prst="downArrow">
            <a:avLst>
              <a:gd name="adj1" fmla="val 44594"/>
              <a:gd name="adj2" fmla="val 5000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下 9">
            <a:extLst>
              <a:ext uri="{FF2B5EF4-FFF2-40B4-BE49-F238E27FC236}">
                <a16:creationId xmlns:a16="http://schemas.microsoft.com/office/drawing/2014/main" id="{E0ADE81F-6DCD-E5D7-8663-F379D8565E7D}"/>
              </a:ext>
            </a:extLst>
          </p:cNvPr>
          <p:cNvSpPr/>
          <p:nvPr/>
        </p:nvSpPr>
        <p:spPr>
          <a:xfrm>
            <a:off x="19463594" y="9221540"/>
            <a:ext cx="433754" cy="609600"/>
          </a:xfrm>
          <a:prstGeom prst="downArrow">
            <a:avLst>
              <a:gd name="adj1" fmla="val 44594"/>
              <a:gd name="adj2" fmla="val 5000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A7151D3A-8894-7F0D-C180-E97FEA12BFCE}"/>
              </a:ext>
            </a:extLst>
          </p:cNvPr>
          <p:cNvSpPr txBox="1"/>
          <p:nvPr/>
        </p:nvSpPr>
        <p:spPr>
          <a:xfrm>
            <a:off x="1435366" y="4578385"/>
            <a:ext cx="10831392" cy="2800767"/>
          </a:xfrm>
          <a:prstGeom prst="rect">
            <a:avLst/>
          </a:prstGeom>
          <a:noFill/>
        </p:spPr>
        <p:txBody>
          <a:bodyPr wrap="square">
            <a:spAutoFit/>
          </a:bodyPr>
          <a:lstStyle/>
          <a:p>
            <a:pPr marL="457200" indent="-457200" algn="l">
              <a:lnSpc>
                <a:spcPct val="150000"/>
              </a:lnSpc>
              <a:buFont typeface="Arial" panose="020B0604020202020204" pitchFamily="34" charset="0"/>
              <a:buChar char="•"/>
            </a:pPr>
            <a:r>
              <a:rPr lang="en-US" altLang="zh-CN" sz="3200" b="1" dirty="0">
                <a:solidFill>
                  <a:schemeClr val="tx1">
                    <a:lumMod val="95000"/>
                    <a:lumOff val="5000"/>
                  </a:schemeClr>
                </a:solidFill>
                <a:latin typeface="Times New Roman" panose="02020603050405020304" pitchFamily="18" charset="0"/>
                <a:cs typeface="Times New Roman" panose="02020603050405020304" pitchFamily="18" charset="0"/>
              </a:rPr>
              <a:t>P</a:t>
            </a:r>
            <a:r>
              <a:rPr lang="zh-CN" altLang="en-US" sz="3200" b="1" dirty="0">
                <a:solidFill>
                  <a:schemeClr val="tx1">
                    <a:lumMod val="95000"/>
                    <a:lumOff val="5000"/>
                  </a:schemeClr>
                </a:solidFill>
                <a:latin typeface="Times New Roman" panose="02020603050405020304" pitchFamily="18" charset="0"/>
                <a:cs typeface="Times New Roman" panose="02020603050405020304" pitchFamily="18" charset="0"/>
              </a:rPr>
              <a:t>arameter</a:t>
            </a:r>
            <a:r>
              <a:rPr lang="en-US" altLang="zh-CN" sz="3200" b="1" dirty="0">
                <a:solidFill>
                  <a:schemeClr val="tx1">
                    <a:lumMod val="95000"/>
                    <a:lumOff val="5000"/>
                  </a:schemeClr>
                </a:solidFill>
                <a:latin typeface="Times New Roman" panose="02020603050405020304" pitchFamily="18" charset="0"/>
                <a:cs typeface="Times New Roman" panose="02020603050405020304" pitchFamily="18" charset="0"/>
              </a:rPr>
              <a:t>:</a:t>
            </a:r>
          </a:p>
          <a:p>
            <a:pPr lvl="1" algn="l">
              <a:lnSpc>
                <a:spcPct val="150000"/>
              </a:lnSpc>
            </a:pP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The number of split copies: v</a:t>
            </a:r>
            <a:r>
              <a:rPr lang="zh-CN" altLang="en-US" sz="3200" dirty="0">
                <a:solidFill>
                  <a:schemeClr val="tx1">
                    <a:lumMod val="95000"/>
                    <a:lumOff val="5000"/>
                  </a:schemeClr>
                </a:solidFill>
                <a:latin typeface="Times New Roman" panose="02020603050405020304" pitchFamily="18" charset="0"/>
                <a:cs typeface="Times New Roman" panose="02020603050405020304" pitchFamily="18" charset="0"/>
              </a:rPr>
              <a:t>wap_param</a:t>
            </a: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=16</a:t>
            </a:r>
          </a:p>
          <a:p>
            <a:pPr lvl="1" algn="l">
              <a:lnSpc>
                <a:spcPct val="150000"/>
              </a:lnSpc>
            </a:pP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The number of minutes between splits: </a:t>
            </a:r>
            <a:r>
              <a:rPr lang="en-US" altLang="zh-CN" sz="3200" dirty="0" err="1">
                <a:solidFill>
                  <a:schemeClr val="tx1">
                    <a:lumMod val="95000"/>
                    <a:lumOff val="5000"/>
                  </a:schemeClr>
                </a:solidFill>
                <a:latin typeface="Times New Roman" panose="02020603050405020304" pitchFamily="18" charset="0"/>
                <a:cs typeface="Times New Roman" panose="02020603050405020304" pitchFamily="18" charset="0"/>
              </a:rPr>
              <a:t>vwap_gap</a:t>
            </a:r>
            <a:r>
              <a:rPr lang="en-US" altLang="zh-CN" sz="3200" dirty="0">
                <a:solidFill>
                  <a:schemeClr val="tx1">
                    <a:lumMod val="95000"/>
                    <a:lumOff val="5000"/>
                  </a:schemeClr>
                </a:solidFill>
                <a:latin typeface="Times New Roman" panose="02020603050405020304" pitchFamily="18" charset="0"/>
                <a:cs typeface="Times New Roman" panose="02020603050405020304" pitchFamily="18" charset="0"/>
              </a:rPr>
              <a:t>=15 mins</a:t>
            </a:r>
          </a:p>
          <a:p>
            <a:pPr marL="457200" indent="-457200" algn="l">
              <a:buFont typeface="Arial" panose="020B0604020202020204" pitchFamily="34" charset="0"/>
              <a:buChar char="•"/>
            </a:pPr>
            <a:endParaRPr lang="zh-CN" altLang="en-US" sz="32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19" name="流程图: 可选过程 18">
            <a:extLst>
              <a:ext uri="{FF2B5EF4-FFF2-40B4-BE49-F238E27FC236}">
                <a16:creationId xmlns:a16="http://schemas.microsoft.com/office/drawing/2014/main" id="{F832E6D5-59C1-B1AA-C4A0-8778A937A674}"/>
              </a:ext>
            </a:extLst>
          </p:cNvPr>
          <p:cNvSpPr/>
          <p:nvPr/>
        </p:nvSpPr>
        <p:spPr>
          <a:xfrm>
            <a:off x="2877722" y="7244863"/>
            <a:ext cx="7383780" cy="1504806"/>
          </a:xfrm>
          <a:prstGeom prst="flowChartAlternateProcess">
            <a:avLst/>
          </a:prstGeom>
          <a:noFill/>
          <a:ln w="31750">
            <a:solidFill>
              <a:srgbClr val="441D85"/>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3 stocks (X, Y, Z) with target trading volumes of 10,000 shares, 20,000 shares, and 15,000 shares, respectively</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cxnSp>
        <p:nvCxnSpPr>
          <p:cNvPr id="20" name="直接箭头连接符 19">
            <a:extLst>
              <a:ext uri="{FF2B5EF4-FFF2-40B4-BE49-F238E27FC236}">
                <a16:creationId xmlns:a16="http://schemas.microsoft.com/office/drawing/2014/main" id="{7D5B8F63-59A6-32F0-F0BC-9DBE2F11017C}"/>
              </a:ext>
            </a:extLst>
          </p:cNvPr>
          <p:cNvCxnSpPr>
            <a:cxnSpLocks/>
            <a:stCxn id="19" idx="2"/>
            <a:endCxn id="21" idx="0"/>
          </p:cNvCxnSpPr>
          <p:nvPr/>
        </p:nvCxnSpPr>
        <p:spPr>
          <a:xfrm>
            <a:off x="6569612" y="8749669"/>
            <a:ext cx="0" cy="609147"/>
          </a:xfrm>
          <a:prstGeom prst="straightConnector1">
            <a:avLst/>
          </a:prstGeom>
          <a:ln w="28575">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流程图: 可选过程 20">
            <a:extLst>
              <a:ext uri="{FF2B5EF4-FFF2-40B4-BE49-F238E27FC236}">
                <a16:creationId xmlns:a16="http://schemas.microsoft.com/office/drawing/2014/main" id="{F9856618-8123-8C2F-5D44-CE9645479B7A}"/>
              </a:ext>
            </a:extLst>
          </p:cNvPr>
          <p:cNvSpPr/>
          <p:nvPr/>
        </p:nvSpPr>
        <p:spPr>
          <a:xfrm>
            <a:off x="2804745" y="9358816"/>
            <a:ext cx="7529733" cy="1504806"/>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14350" indent="-514350">
              <a:buAutoNum type="arabicPeriod"/>
            </a:pPr>
            <a:r>
              <a:rPr lang="en-US" altLang="zh-CN" sz="2800" dirty="0">
                <a:solidFill>
                  <a:schemeClr val="tx1"/>
                </a:solidFill>
                <a:latin typeface="Times New Roman" panose="02020603050405020304" pitchFamily="18" charset="0"/>
                <a:cs typeface="Times New Roman" panose="02020603050405020304" pitchFamily="18" charset="0"/>
              </a:rPr>
              <a:t>calculate the average proportion of trading volume for each time slot (0.05, 0.04, 0.06)</a:t>
            </a:r>
          </a:p>
        </p:txBody>
      </p:sp>
      <p:cxnSp>
        <p:nvCxnSpPr>
          <p:cNvPr id="22" name="直接箭头连接符 21">
            <a:extLst>
              <a:ext uri="{FF2B5EF4-FFF2-40B4-BE49-F238E27FC236}">
                <a16:creationId xmlns:a16="http://schemas.microsoft.com/office/drawing/2014/main" id="{3ED9FB28-46E3-38D3-DDF0-27C766A2418F}"/>
              </a:ext>
            </a:extLst>
          </p:cNvPr>
          <p:cNvCxnSpPr>
            <a:cxnSpLocks/>
            <a:stCxn id="21" idx="2"/>
            <a:endCxn id="23" idx="0"/>
          </p:cNvCxnSpPr>
          <p:nvPr/>
        </p:nvCxnSpPr>
        <p:spPr>
          <a:xfrm>
            <a:off x="6569612" y="10863622"/>
            <a:ext cx="0" cy="413601"/>
          </a:xfrm>
          <a:prstGeom prst="straightConnector1">
            <a:avLst/>
          </a:prstGeom>
          <a:ln w="31750">
            <a:solidFill>
              <a:srgbClr val="441D85"/>
            </a:solidFill>
            <a:tailEnd type="triangle" w="lg" len="lg"/>
          </a:ln>
        </p:spPr>
        <p:style>
          <a:lnRef idx="1">
            <a:schemeClr val="accent1"/>
          </a:lnRef>
          <a:fillRef idx="0">
            <a:schemeClr val="accent1"/>
          </a:fillRef>
          <a:effectRef idx="0">
            <a:schemeClr val="accent1"/>
          </a:effectRef>
          <a:fontRef idx="minor">
            <a:schemeClr val="tx1"/>
          </a:fontRef>
        </p:style>
      </p:cxnSp>
      <p:sp>
        <p:nvSpPr>
          <p:cNvPr id="23" name="流程图: 可选过程 22">
            <a:extLst>
              <a:ext uri="{FF2B5EF4-FFF2-40B4-BE49-F238E27FC236}">
                <a16:creationId xmlns:a16="http://schemas.microsoft.com/office/drawing/2014/main" id="{3222BFE6-D4CA-95D6-A680-412D0D687A36}"/>
              </a:ext>
            </a:extLst>
          </p:cNvPr>
          <p:cNvSpPr/>
          <p:nvPr/>
        </p:nvSpPr>
        <p:spPr>
          <a:xfrm>
            <a:off x="2483643" y="11277223"/>
            <a:ext cx="8171938" cy="1946409"/>
          </a:xfrm>
          <a:prstGeom prst="flowChartAlternateProcess">
            <a:avLst/>
          </a:prstGeom>
          <a:noFill/>
          <a:ln w="317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8" charset="0"/>
                <a:cs typeface="Times New Roman" panose="02020603050405020304" pitchFamily="18" charset="0"/>
              </a:rPr>
              <a:t>2. Get the target transaction volume</a:t>
            </a:r>
          </a:p>
          <a:p>
            <a:pPr algn="ctr"/>
            <a:r>
              <a:rPr lang="en-US" altLang="zh-CN" sz="2800" dirty="0">
                <a:solidFill>
                  <a:schemeClr val="tx1"/>
                </a:solidFill>
                <a:latin typeface="Times New Roman" panose="02020603050405020304" pitchFamily="18" charset="0"/>
                <a:cs typeface="Times New Roman" panose="02020603050405020304" pitchFamily="18" charset="0"/>
              </a:rPr>
              <a:t>10,000 * 0.05 = 500 shares</a:t>
            </a:r>
          </a:p>
          <a:p>
            <a:r>
              <a:rPr lang="en-US" altLang="zh-CN" sz="2800" dirty="0">
                <a:solidFill>
                  <a:schemeClr val="tx1"/>
                </a:solidFill>
                <a:latin typeface="Times New Roman" panose="02020603050405020304" pitchFamily="18" charset="0"/>
                <a:cs typeface="Times New Roman" panose="02020603050405020304" pitchFamily="18" charset="0"/>
              </a:rPr>
              <a:t>20,000 * 0.04 = 800 shares</a:t>
            </a:r>
          </a:p>
          <a:p>
            <a:r>
              <a:rPr lang="en-US" altLang="zh-CN" sz="2800" dirty="0">
                <a:solidFill>
                  <a:schemeClr val="tx1"/>
                </a:solidFill>
                <a:latin typeface="Times New Roman" panose="02020603050405020304" pitchFamily="18" charset="0"/>
                <a:cs typeface="Times New Roman" panose="02020603050405020304" pitchFamily="18" charset="0"/>
              </a:rPr>
              <a:t>15,000 * 0.06 = 900 shares.</a:t>
            </a:r>
            <a:endParaRPr lang="zh-CN" altLang="en-US" sz="2800" dirty="0">
              <a:solidFill>
                <a:schemeClr val="tx1"/>
              </a:solidFill>
              <a:latin typeface="Times New Roman" panose="02020603050405020304" pitchFamily="18" charset="0"/>
              <a:cs typeface="Times New Roman" panose="02020603050405020304" pitchFamily="18" charset="0"/>
            </a:endParaRPr>
          </a:p>
        </p:txBody>
      </p:sp>
      <p:sp>
        <p:nvSpPr>
          <p:cNvPr id="36" name="文本框 35">
            <a:extLst>
              <a:ext uri="{FF2B5EF4-FFF2-40B4-BE49-F238E27FC236}">
                <a16:creationId xmlns:a16="http://schemas.microsoft.com/office/drawing/2014/main" id="{0DB6E044-D1CF-298F-D413-6971F73BBBA7}"/>
              </a:ext>
            </a:extLst>
          </p:cNvPr>
          <p:cNvSpPr txBox="1"/>
          <p:nvPr/>
        </p:nvSpPr>
        <p:spPr>
          <a:xfrm>
            <a:off x="17911395" y="1526336"/>
            <a:ext cx="3531579" cy="769441"/>
          </a:xfrm>
          <a:prstGeom prst="rect">
            <a:avLst/>
          </a:prstGeom>
          <a:noFill/>
        </p:spPr>
        <p:txBody>
          <a:bodyPr wrap="square">
            <a:spAutoFit/>
          </a:bodyPr>
          <a:lstStyle/>
          <a:p>
            <a:r>
              <a:rPr lang="en-US" altLang="zh-CN" sz="4400" b="1" dirty="0">
                <a:solidFill>
                  <a:schemeClr val="bg1">
                    <a:lumMod val="50000"/>
                  </a:schemeClr>
                </a:solidFill>
                <a:latin typeface="Times New Roman" panose="02020603050405020304" pitchFamily="18" charset="0"/>
                <a:cs typeface="Times New Roman" panose="02020603050405020304" pitchFamily="18" charset="0"/>
              </a:rPr>
              <a:t>Process</a:t>
            </a:r>
            <a:endParaRPr lang="zh-CN" altLang="en-US" sz="4400" b="1" dirty="0">
              <a:solidFill>
                <a:schemeClr val="bg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929045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上海高楼摄影图高清摄影大图-千库网">
            <a:extLst>
              <a:ext uri="{FF2B5EF4-FFF2-40B4-BE49-F238E27FC236}">
                <a16:creationId xmlns:a16="http://schemas.microsoft.com/office/drawing/2014/main" id="{BBBEFA6B-0FB6-95E1-02F6-034D47E80380}"/>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58" y="-325755"/>
            <a:ext cx="25025282" cy="14367510"/>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51" name="文本框 50"/>
          <p:cNvSpPr txBox="1"/>
          <p:nvPr/>
        </p:nvSpPr>
        <p:spPr>
          <a:xfrm>
            <a:off x="26378420" y="7388610"/>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400" rtl="0" fontAlgn="auto" latinLnBrk="0" hangingPunct="0">
              <a:lnSpc>
                <a:spcPct val="100000"/>
              </a:lnSpc>
              <a:spcBef>
                <a:spcPts val="0"/>
              </a:spcBef>
              <a:spcAft>
                <a:spcPts val="0"/>
              </a:spcAft>
              <a:buClrTx/>
              <a:buSzTx/>
              <a:buFontTx/>
              <a:buNone/>
            </a:pPr>
            <a:endParaRPr kumimoji="0" lang="zh-CN" alt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矩形 11">
            <a:extLst>
              <a:ext uri="{FF2B5EF4-FFF2-40B4-BE49-F238E27FC236}">
                <a16:creationId xmlns:a16="http://schemas.microsoft.com/office/drawing/2014/main" id="{0CC31890-EB89-F306-6233-D051601CBCB3}"/>
              </a:ext>
            </a:extLst>
          </p:cNvPr>
          <p:cNvSpPr/>
          <p:nvPr/>
        </p:nvSpPr>
        <p:spPr>
          <a:xfrm>
            <a:off x="-92724" y="3304152"/>
            <a:ext cx="21159093" cy="5476435"/>
          </a:xfrm>
          <a:prstGeom prst="rect">
            <a:avLst/>
          </a:prstGeom>
          <a:solidFill>
            <a:srgbClr val="441D85"/>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01"/>
          <p:cNvSpPr txBox="1"/>
          <p:nvPr/>
        </p:nvSpPr>
        <p:spPr>
          <a:xfrm>
            <a:off x="870188" y="4226342"/>
            <a:ext cx="2667397" cy="3180358"/>
          </a:xfrm>
          <a:prstGeom prst="rect">
            <a:avLst/>
          </a:prstGeom>
          <a:ln w="12700">
            <a:miter lim="400000"/>
          </a:ln>
        </p:spPr>
        <p:txBody>
          <a:bodyPr wrap="none" lIns="50800" tIns="50800" rIns="50800" bIns="50800" anchor="ctr">
            <a:spAutoFit/>
          </a:bodyPr>
          <a:lstStyle>
            <a:lvl1pPr>
              <a:defRPr sz="19200" spc="-2112">
                <a:solidFill>
                  <a:srgbClr val="5F1B1B"/>
                </a:solidFill>
                <a:latin typeface="Source Han Sans CN Regular"/>
                <a:ea typeface="Source Han Sans CN Regular"/>
                <a:cs typeface="Source Han Sans CN Regular"/>
                <a:sym typeface="Source Han Sans CN Regular"/>
              </a:defRPr>
            </a:lvl1pPr>
          </a:lstStyle>
          <a:p>
            <a:r>
              <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a:t>
            </a:r>
            <a:endPar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Shareholding structure"/>
          <p:cNvSpPr txBox="1"/>
          <p:nvPr/>
        </p:nvSpPr>
        <p:spPr>
          <a:xfrm>
            <a:off x="5048263" y="6579325"/>
            <a:ext cx="13972477" cy="779701"/>
          </a:xfrm>
          <a:prstGeom prst="rect">
            <a:avLst/>
          </a:prstGeom>
          <a:noFill/>
          <a:ln w="12700" cap="flat">
            <a:noFill/>
            <a:miter lim="400000"/>
          </a:ln>
          <a:effectLst/>
        </p:spPr>
        <p:txBody>
          <a:bodyPr wrap="square" lIns="50800" tIns="50800" rIns="50800" bIns="50800" numCol="1" anchor="ctr">
            <a:spAutoFit/>
          </a:bodyPr>
          <a:lstStyle>
            <a:lvl1pPr algn="l">
              <a:defRPr sz="4900" cap="all">
                <a:solidFill>
                  <a:srgbClr val="5F1B1B"/>
                </a:solidFill>
                <a:latin typeface="Source Han Sans CN Bold Bold"/>
                <a:ea typeface="Source Han Sans CN Bold Bold"/>
                <a:cs typeface="Source Han Sans CN Bold Bold"/>
                <a:sym typeface="Source Han Sans CN Bold Bold"/>
              </a:defRPr>
            </a:lvl1pPr>
          </a:lstStyle>
          <a:p>
            <a:r>
              <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Cost Decomposition and Execution Quality</a:t>
            </a:r>
            <a:endParaRPr lang="en-US" altLang="zh-CN" sz="44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XX股结构"/>
          <p:cNvSpPr txBox="1"/>
          <p:nvPr/>
        </p:nvSpPr>
        <p:spPr>
          <a:xfrm>
            <a:off x="4993622" y="4692700"/>
            <a:ext cx="16527787" cy="1333698"/>
          </a:xfrm>
          <a:prstGeom prst="rect">
            <a:avLst/>
          </a:prstGeom>
          <a:noFill/>
          <a:ln w="12700" cap="flat">
            <a:noFill/>
            <a:miter lim="400000"/>
          </a:ln>
          <a:effectLst/>
        </p:spPr>
        <p:txBody>
          <a:bodyPr wrap="square" lIns="50800" tIns="50800" rIns="50800" bIns="50800" numCol="1" anchor="ctr">
            <a:spAutoFit/>
          </a:bodyPr>
          <a:lstStyle>
            <a:lvl1pPr>
              <a:defRPr sz="15400">
                <a:solidFill>
                  <a:srgbClr val="5F1B1B"/>
                </a:solidFill>
                <a:latin typeface="Source Han Sans CN Medium"/>
                <a:ea typeface="Source Han Sans CN Medium"/>
                <a:cs typeface="Source Han Sans CN Medium"/>
                <a:sym typeface="Source Han Sans CN Medium"/>
              </a:defRPr>
            </a:lvl1pPr>
          </a:lstStyle>
          <a:p>
            <a:pPr algn="l" defTabSz="1828800" hangingPunct="1"/>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TCA</a:t>
            </a:r>
            <a:r>
              <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Analysis</a:t>
            </a:r>
            <a:endPar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FF08CB09-35E9-957F-D55C-9D326C528259}"/>
              </a:ext>
            </a:extLst>
          </p:cNvPr>
          <p:cNvSpPr/>
          <p:nvPr/>
        </p:nvSpPr>
        <p:spPr>
          <a:xfrm>
            <a:off x="596919" y="7311352"/>
            <a:ext cx="3213934" cy="953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65616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4">
            <a:extLst>
              <a:ext uri="{FF2B5EF4-FFF2-40B4-BE49-F238E27FC236}">
                <a16:creationId xmlns:a16="http://schemas.microsoft.com/office/drawing/2014/main" id="{4067BAC6-199D-5E77-E7D4-0DAFF14C1C9F}"/>
              </a:ext>
            </a:extLst>
          </p:cNvPr>
          <p:cNvSpPr/>
          <p:nvPr/>
        </p:nvSpPr>
        <p:spPr>
          <a:xfrm>
            <a:off x="606171" y="2612136"/>
            <a:ext cx="9784842" cy="6239256"/>
          </a:xfrm>
          <a:prstGeom prst="roundRect">
            <a:avLst/>
          </a:prstGeom>
          <a:noFill/>
          <a:ln w="57150">
            <a:solidFill>
              <a:srgbClr val="441D8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7" name="矩形: 圆角 16">
            <a:extLst>
              <a:ext uri="{FF2B5EF4-FFF2-40B4-BE49-F238E27FC236}">
                <a16:creationId xmlns:a16="http://schemas.microsoft.com/office/drawing/2014/main" id="{3E326D7E-FB94-6619-4D7C-753BEE0BFAEC}"/>
              </a:ext>
            </a:extLst>
          </p:cNvPr>
          <p:cNvSpPr/>
          <p:nvPr/>
        </p:nvSpPr>
        <p:spPr>
          <a:xfrm>
            <a:off x="11291507" y="3183949"/>
            <a:ext cx="12495085" cy="5233108"/>
          </a:xfrm>
          <a:prstGeom prst="roundRect">
            <a:avLst/>
          </a:prstGeom>
          <a:noFill/>
          <a:ln w="5715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1" name="Title 2">
            <a:extLst>
              <a:ext uri="{FF2B5EF4-FFF2-40B4-BE49-F238E27FC236}">
                <a16:creationId xmlns:a16="http://schemas.microsoft.com/office/drawing/2014/main" id="{EAD83C9B-931B-92D8-F313-542EB333ED92}"/>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Cost Decomposition &amp; Execution Quality  </a:t>
            </a: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743125FC-9602-5EC7-A673-B8CBBE1530F8}"/>
                  </a:ext>
                </a:extLst>
              </p:cNvPr>
              <p:cNvSpPr txBox="1"/>
              <p:nvPr/>
            </p:nvSpPr>
            <p:spPr>
              <a:xfrm>
                <a:off x="-609600" y="3183949"/>
                <a:ext cx="12216384" cy="2010872"/>
              </a:xfrm>
              <a:prstGeom prst="rect">
                <a:avLst/>
              </a:prstGeom>
              <a:noFill/>
            </p:spPr>
            <p:txBody>
              <a:bodyPr wrap="square">
                <a:spAutoFit/>
              </a:bodyPr>
              <a:lstStyle/>
              <a:p>
                <a:pPr algn="just"/>
                <a14:m>
                  <m:oMathPara xmlns:m="http://schemas.openxmlformats.org/officeDocument/2006/math">
                    <m:oMathParaPr>
                      <m:jc m:val="centerGroup"/>
                    </m:oMathParaPr>
                    <m:oMath xmlns:m="http://schemas.openxmlformats.org/officeDocument/2006/math">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𝑣𝑤𝑎𝑝</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𝑎𝑣𝑒𝑟𝑎𝑔𝑒</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f>
                        <m:f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𝑜𝑝𝑒</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𝑛</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h𝑖𝑔</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h</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𝑙𝑜</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𝑤</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𝑐𝑙𝑜𝑠</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num>
                        <m:den>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4</m:t>
                          </m:r>
                        </m:den>
                      </m:f>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endParaRPr lang="en-US" altLang="zh-CN" sz="2400" i="1" kern="100" dirty="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𝑣𝑤𝑎𝑝</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𝑎𝑣𝑒𝑟𝑎𝑔𝑒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f>
                        <m:f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fPr>
                        <m:num>
                          <m:nary>
                            <m:naryPr>
                              <m:chr m:val="∑"/>
                              <m:limLoc m:val="subSup"/>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1</m:t>
                              </m:r>
                            </m:sub>
                            <m:sup>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𝑁</m:t>
                              </m:r>
                            </m:sup>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𝑣𝑤𝑎𝑝</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𝑎𝑣𝑒𝑟𝑎𝑔𝑒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e>
                          </m:nary>
                        </m:num>
                        <m:den>
                          <m:nary>
                            <m:naryPr>
                              <m:chr m:val="∑"/>
                              <m:limLoc m:val="subSup"/>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1</m:t>
                              </m:r>
                            </m:sub>
                            <m:sup>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𝑛</m:t>
                              </m:r>
                            </m:sup>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e>
                          </m:nary>
                        </m:den>
                      </m:f>
                    </m:oMath>
                  </m:oMathPara>
                </a14:m>
                <a:endParaRPr lang="zh-CN" altLang="zh-CN" sz="2400" kern="100" dirty="0">
                  <a:effectLst/>
                  <a:latin typeface="DengXian" panose="02010600030101010101" pitchFamily="2" charset="-122"/>
                  <a:ea typeface="DengXian" panose="02010600030101010101" pitchFamily="2" charset="-122"/>
                  <a:cs typeface="Times New Roman" panose="02020603050405020304" pitchFamily="18" charset="0"/>
                </a:endParaRPr>
              </a:p>
            </p:txBody>
          </p:sp>
        </mc:Choice>
        <mc:Fallback xmlns="">
          <p:sp>
            <p:nvSpPr>
              <p:cNvPr id="3" name="文本框 2">
                <a:extLst>
                  <a:ext uri="{FF2B5EF4-FFF2-40B4-BE49-F238E27FC236}">
                    <a16:creationId xmlns:a16="http://schemas.microsoft.com/office/drawing/2014/main" id="{743125FC-9602-5EC7-A673-B8CBBE1530F8}"/>
                  </a:ext>
                </a:extLst>
              </p:cNvPr>
              <p:cNvSpPr txBox="1">
                <a:spLocks noRot="1" noChangeAspect="1" noMove="1" noResize="1" noEditPoints="1" noAdjustHandles="1" noChangeArrowheads="1" noChangeShapeType="1" noTextEdit="1"/>
              </p:cNvSpPr>
              <p:nvPr/>
            </p:nvSpPr>
            <p:spPr>
              <a:xfrm>
                <a:off x="-609600" y="3183949"/>
                <a:ext cx="12216384" cy="2010872"/>
              </a:xfrm>
              <a:prstGeom prst="rect">
                <a:avLst/>
              </a:prstGeom>
              <a:blipFill>
                <a:blip r:embed="rId2"/>
                <a:stretch>
                  <a:fillRect b="-427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32D4D589-4452-71FA-4EDA-036B4A57FC45}"/>
                  </a:ext>
                </a:extLst>
              </p:cNvPr>
              <p:cNvSpPr txBox="1"/>
              <p:nvPr/>
            </p:nvSpPr>
            <p:spPr>
              <a:xfrm>
                <a:off x="-501586" y="5505009"/>
                <a:ext cx="12216384" cy="2035685"/>
              </a:xfrm>
              <a:prstGeom prst="rect">
                <a:avLst/>
              </a:prstGeom>
              <a:noFill/>
            </p:spPr>
            <p:txBody>
              <a:bodyPr wrap="square">
                <a:spAutoFit/>
              </a:bodyPr>
              <a:lstStyle/>
              <a:p>
                <a:pPr algn="just"/>
                <a14:m>
                  <m:oMathPara xmlns:m="http://schemas.openxmlformats.org/officeDocument/2006/math">
                    <m:oMathParaPr>
                      <m:jc m:val="centerGroup"/>
                    </m:oMathParaPr>
                    <m:oMath xmlns:m="http://schemas.openxmlformats.org/officeDocument/2006/math">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𝑎𝑣𝑒𝑟𝑎𝑔𝑒</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f>
                        <m:f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fPr>
                        <m:num>
                          <m:nary>
                            <m:naryPr>
                              <m:chr m:val="∑"/>
                              <m:limLoc m:val="subSup"/>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1</m:t>
                              </m:r>
                            </m:sub>
                            <m:sup>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𝑁</m:t>
                              </m:r>
                            </m:sup>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e>
                          </m:nary>
                        </m:num>
                        <m:den>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den>
                      </m:f>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endParaRPr lang="en-US" altLang="zh-CN" sz="2400" i="1" kern="100" dirty="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nary>
                        <m:naryPr>
                          <m:chr m:val="∑"/>
                          <m:limLoc m:val="subSup"/>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1</m:t>
                          </m:r>
                        </m:sub>
                        <m:sup>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𝑛</m:t>
                          </m:r>
                        </m:sup>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e>
                      </m:nary>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p:txBody>
          </p:sp>
        </mc:Choice>
        <mc:Fallback xmlns="">
          <p:sp>
            <p:nvSpPr>
              <p:cNvPr id="6" name="文本框 5">
                <a:extLst>
                  <a:ext uri="{FF2B5EF4-FFF2-40B4-BE49-F238E27FC236}">
                    <a16:creationId xmlns:a16="http://schemas.microsoft.com/office/drawing/2014/main" id="{32D4D589-4452-71FA-4EDA-036B4A57FC45}"/>
                  </a:ext>
                </a:extLst>
              </p:cNvPr>
              <p:cNvSpPr txBox="1">
                <a:spLocks noRot="1" noChangeAspect="1" noMove="1" noResize="1" noEditPoints="1" noAdjustHandles="1" noChangeArrowheads="1" noChangeShapeType="1" noTextEdit="1"/>
              </p:cNvSpPr>
              <p:nvPr/>
            </p:nvSpPr>
            <p:spPr>
              <a:xfrm>
                <a:off x="-501586" y="5505009"/>
                <a:ext cx="12216384" cy="2035685"/>
              </a:xfrm>
              <a:prstGeom prst="rect">
                <a:avLst/>
              </a:prstGeom>
              <a:blipFill>
                <a:blip r:embed="rId3"/>
                <a:stretch>
                  <a:fillRect t="-28571" b="-9503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F1068BEE-BB1D-2A30-6323-2B5AA7E3468E}"/>
                  </a:ext>
                </a:extLst>
              </p:cNvPr>
              <p:cNvSpPr txBox="1"/>
              <p:nvPr/>
            </p:nvSpPr>
            <p:spPr>
              <a:xfrm>
                <a:off x="-924877" y="7926216"/>
                <a:ext cx="12216384" cy="49084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solidFill>
                            <a:schemeClr val="tx1"/>
                          </a:solidFill>
                          <a:latin typeface="Cambria Math" panose="02040503050406030204" pitchFamily="18" charset="0"/>
                        </a:rPr>
                        <m:t>𝑡𝑟𝑎𝑑𝑒𝑑</m:t>
                      </m:r>
                      <m:r>
                        <a:rPr lang="zh-CN" altLang="en-US" i="0">
                          <a:solidFill>
                            <a:schemeClr val="tx1"/>
                          </a:solidFill>
                          <a:latin typeface="Cambria Math" panose="02040503050406030204" pitchFamily="18" charset="0"/>
                        </a:rPr>
                        <m:t> </m:t>
                      </m:r>
                      <m:r>
                        <a:rPr lang="zh-CN" altLang="en-US" i="1">
                          <a:solidFill>
                            <a:schemeClr val="tx1"/>
                          </a:solidFill>
                          <a:latin typeface="Cambria Math" panose="02040503050406030204" pitchFamily="18" charset="0"/>
                        </a:rPr>
                        <m:t>𝑎𝑣𝑒𝑟𝑎𝑔𝑒</m:t>
                      </m:r>
                      <m:r>
                        <a:rPr lang="zh-CN" altLang="en-US" i="0">
                          <a:solidFill>
                            <a:schemeClr val="tx1"/>
                          </a:solidFill>
                          <a:latin typeface="Cambria Math" panose="02040503050406030204" pitchFamily="18" charset="0"/>
                        </a:rPr>
                        <m:t> </m:t>
                      </m:r>
                      <m:r>
                        <a:rPr lang="zh-CN" altLang="en-US" i="1">
                          <a:solidFill>
                            <a:schemeClr val="tx1"/>
                          </a:solidFill>
                          <a:latin typeface="Cambria Math" panose="02040503050406030204" pitchFamily="18" charset="0"/>
                        </a:rPr>
                        <m:t>𝑝𝑟𝑖𝑐</m:t>
                      </m:r>
                      <m:sSub>
                        <m:sSubPr>
                          <m:ctrlPr>
                            <a:rPr lang="zh-CN" altLang="en-US" i="1">
                              <a:solidFill>
                                <a:schemeClr val="tx1"/>
                              </a:solidFill>
                              <a:latin typeface="Cambria Math" panose="02040503050406030204" pitchFamily="18" charset="0"/>
                            </a:rPr>
                          </m:ctrlPr>
                        </m:sSubPr>
                        <m:e>
                          <m:r>
                            <a:rPr lang="zh-CN" altLang="en-US" i="1">
                              <a:solidFill>
                                <a:schemeClr val="tx1"/>
                              </a:solidFill>
                              <a:latin typeface="Cambria Math" panose="02040503050406030204" pitchFamily="18" charset="0"/>
                            </a:rPr>
                            <m:t>𝑒</m:t>
                          </m:r>
                        </m:e>
                        <m:sub>
                          <m:r>
                            <a:rPr lang="zh-CN" altLang="en-US" i="1">
                              <a:solidFill>
                                <a:schemeClr val="tx1"/>
                              </a:solidFill>
                              <a:latin typeface="Cambria Math" panose="02040503050406030204" pitchFamily="18" charset="0"/>
                            </a:rPr>
                            <m:t>𝑑𝑎𝑦</m:t>
                          </m:r>
                        </m:sub>
                      </m:sSub>
                      <m:r>
                        <a:rPr lang="zh-CN" altLang="en-US" i="0">
                          <a:solidFill>
                            <a:schemeClr val="tx1"/>
                          </a:solidFill>
                          <a:latin typeface="Cambria Math" panose="02040503050406030204" pitchFamily="18" charset="0"/>
                        </a:rPr>
                        <m:t> ?</m:t>
                      </m:r>
                      <m:r>
                        <a:rPr lang="zh-CN" altLang="en-US" i="1">
                          <a:solidFill>
                            <a:schemeClr val="tx1"/>
                          </a:solidFill>
                          <a:latin typeface="Cambria Math" panose="02040503050406030204" pitchFamily="18" charset="0"/>
                        </a:rPr>
                        <m:t>𝑣𝑤𝑎𝑝</m:t>
                      </m:r>
                      <m:r>
                        <a:rPr lang="zh-CN" altLang="en-US" i="0">
                          <a:solidFill>
                            <a:schemeClr val="tx1"/>
                          </a:solidFill>
                          <a:latin typeface="Cambria Math" panose="02040503050406030204" pitchFamily="18" charset="0"/>
                        </a:rPr>
                        <m:t> </m:t>
                      </m:r>
                      <m:r>
                        <a:rPr lang="zh-CN" altLang="en-US" i="1">
                          <a:solidFill>
                            <a:schemeClr val="tx1"/>
                          </a:solidFill>
                          <a:latin typeface="Cambria Math" panose="02040503050406030204" pitchFamily="18" charset="0"/>
                        </a:rPr>
                        <m:t>𝑎𝑣𝑒𝑟𝑎𝑔𝑒</m:t>
                      </m:r>
                      <m:r>
                        <a:rPr lang="zh-CN" altLang="en-US" i="0">
                          <a:solidFill>
                            <a:schemeClr val="tx1"/>
                          </a:solidFill>
                          <a:latin typeface="Cambria Math" panose="02040503050406030204" pitchFamily="18" charset="0"/>
                        </a:rPr>
                        <m:t> </m:t>
                      </m:r>
                      <m:r>
                        <a:rPr lang="zh-CN" altLang="en-US" i="1">
                          <a:solidFill>
                            <a:schemeClr val="tx1"/>
                          </a:solidFill>
                          <a:latin typeface="Cambria Math" panose="02040503050406030204" pitchFamily="18" charset="0"/>
                        </a:rPr>
                        <m:t>𝑝𝑟𝑖𝑐</m:t>
                      </m:r>
                      <m:sSub>
                        <m:sSubPr>
                          <m:ctrlPr>
                            <a:rPr lang="zh-CN" altLang="en-US" i="1">
                              <a:solidFill>
                                <a:schemeClr val="tx1"/>
                              </a:solidFill>
                              <a:latin typeface="Cambria Math" panose="02040503050406030204" pitchFamily="18" charset="0"/>
                            </a:rPr>
                          </m:ctrlPr>
                        </m:sSubPr>
                        <m:e>
                          <m:r>
                            <a:rPr lang="zh-CN" altLang="en-US" i="1">
                              <a:solidFill>
                                <a:schemeClr val="tx1"/>
                              </a:solidFill>
                              <a:latin typeface="Cambria Math" panose="02040503050406030204" pitchFamily="18" charset="0"/>
                            </a:rPr>
                            <m:t>𝑒</m:t>
                          </m:r>
                        </m:e>
                        <m:sub>
                          <m:r>
                            <a:rPr lang="zh-CN" altLang="en-US" i="1">
                              <a:solidFill>
                                <a:schemeClr val="tx1"/>
                              </a:solidFill>
                              <a:latin typeface="Cambria Math" panose="02040503050406030204" pitchFamily="18" charset="0"/>
                            </a:rPr>
                            <m:t>𝑑𝑎𝑦</m:t>
                          </m:r>
                        </m:sub>
                      </m:sSub>
                    </m:oMath>
                  </m:oMathPara>
                </a14:m>
                <a:endParaRPr lang="zh-CN" altLang="en-US" dirty="0">
                  <a:solidFill>
                    <a:schemeClr val="tx1"/>
                  </a:solidFill>
                </a:endParaRPr>
              </a:p>
            </p:txBody>
          </p:sp>
        </mc:Choice>
        <mc:Fallback xmlns="">
          <p:sp>
            <p:nvSpPr>
              <p:cNvPr id="8" name="文本框 7">
                <a:extLst>
                  <a:ext uri="{FF2B5EF4-FFF2-40B4-BE49-F238E27FC236}">
                    <a16:creationId xmlns:a16="http://schemas.microsoft.com/office/drawing/2014/main" id="{F1068BEE-BB1D-2A30-6323-2B5AA7E3468E}"/>
                  </a:ext>
                </a:extLst>
              </p:cNvPr>
              <p:cNvSpPr txBox="1">
                <a:spLocks noRot="1" noChangeAspect="1" noMove="1" noResize="1" noEditPoints="1" noAdjustHandles="1" noChangeArrowheads="1" noChangeShapeType="1" noTextEdit="1"/>
              </p:cNvSpPr>
              <p:nvPr/>
            </p:nvSpPr>
            <p:spPr>
              <a:xfrm>
                <a:off x="-924877" y="7926216"/>
                <a:ext cx="12216384" cy="490840"/>
              </a:xfrm>
              <a:prstGeom prst="rect">
                <a:avLst/>
              </a:prstGeom>
              <a:blipFill>
                <a:blip r:embed="rId4"/>
                <a:stretch>
                  <a:fillRect b="-1538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A3A50288-9564-E909-45BF-CFB808710AF8}"/>
                  </a:ext>
                </a:extLst>
              </p:cNvPr>
              <p:cNvSpPr txBox="1"/>
              <p:nvPr/>
            </p:nvSpPr>
            <p:spPr>
              <a:xfrm>
                <a:off x="11498770" y="4194311"/>
                <a:ext cx="12216384" cy="3143168"/>
              </a:xfrm>
              <a:prstGeom prst="rect">
                <a:avLst/>
              </a:prstGeom>
              <a:noFill/>
            </p:spPr>
            <p:txBody>
              <a:bodyPr wrap="square">
                <a:spAutoFit/>
              </a:bodyPr>
              <a:lstStyle/>
              <a:p>
                <a:pPr algn="just"/>
                <a14:m>
                  <m:oMathPara xmlns:m="http://schemas.openxmlformats.org/officeDocument/2006/math">
                    <m:oMathParaPr>
                      <m:jc m:val="centerGroup"/>
                    </m:oMathParaPr>
                    <m:oMath xmlns:m="http://schemas.openxmlformats.org/officeDocument/2006/math">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𝑐𝑜𝑚𝑚𝑖𝑠𝑠𝑖𝑜𝑛</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𝑓𝑒𝑒</m:t>
                      </m:r>
                      <m:r>
                        <a:rPr lang="en-US" altLang="zh-CN" sz="2400" i="1" kern="100" smtClean="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nary>
                        <m:naryPr>
                          <m:chr m:val="∑"/>
                          <m:limLoc m:val="subSup"/>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1</m:t>
                          </m:r>
                        </m:sub>
                        <m:sup>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𝑛</m:t>
                          </m:r>
                        </m:sup>
                        <m:e>
                          <m:d>
                            <m:dPr>
                              <m:begChr m:val="|"/>
                              <m:endChr m:val="|"/>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𝑚𝑖𝑛</m:t>
                                  </m:r>
                                </m:sub>
                              </m:sSub>
                            </m:e>
                          </m:d>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𝑐𝑜𝑚𝑚𝑖𝑠𝑠𝑖𝑜𝑛</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𝑟𝑎𝑡𝑒</m:t>
                          </m:r>
                        </m:e>
                      </m:nary>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endParaRPr lang="en-US"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rPr>
                  <a:t> </a:t>
                </a:r>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𝑟𝑒𝑙𝑎𝑡𝑒𝑑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𝑐𝑜𝑠𝑡</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d>
                        <m:d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𝑎𝑣𝑒𝑟𝑎𝑔𝑒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𝑜𝑝𝑒𝑛</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e>
                      </m:d>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rPr>
                  <a:t> </a:t>
                </a:r>
              </a:p>
              <a:p>
                <a:pPr algn="just"/>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𝑜𝑝𝑝𝑜𝑟𝑡𝑢𝑛𝑖𝑡𝑦</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𝑐𝑜𝑠𝑡</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d>
                        <m:d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𝑐𝑙𝑜𝑠𝑒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𝑜𝑝𝑒𝑛</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𝑝𝑟𝑖𝑐</m:t>
                          </m:r>
                          <m:sSub>
                            <m:sSubPr>
                              <m:ctrlPr>
                                <a:rPr lang="zh-CN" altLang="zh-CN" sz="2400" i="1" kern="10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𝑒</m:t>
                              </m:r>
                            </m:e>
                            <m:sub>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𝑑𝑎𝑦</m:t>
                              </m:r>
                            </m:sub>
                          </m:sSub>
                        </m:e>
                      </m:d>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𝑡𝑎𝑟𝑔𝑒𝑡</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𝑡𝑟𝑎𝑑𝑒𝑑</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 </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𝑣𝑜𝑙𝑢𝑚𝑒</m:t>
                      </m:r>
                      <m:r>
                        <a:rPr lang="en-US" altLang="zh-CN" sz="2400" i="1" kern="100">
                          <a:solidFill>
                            <a:schemeClr val="tx1"/>
                          </a:solidFill>
                          <a:effectLst/>
                          <a:latin typeface="Cambria Math" panose="02040503050406030204" pitchFamily="18" charset="0"/>
                          <a:ea typeface="DengXian" panose="02010600030101010101" pitchFamily="2" charset="-122"/>
                          <a:cs typeface="Times New Roman" panose="02020603050405020304" pitchFamily="18" charset="0"/>
                        </a:rPr>
                        <m:t>)</m:t>
                      </m:r>
                    </m:oMath>
                  </m:oMathPara>
                </a14:m>
                <a:endParaRPr lang="zh-CN" altLang="zh-CN" sz="240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p:txBody>
          </p:sp>
        </mc:Choice>
        <mc:Fallback xmlns="">
          <p:sp>
            <p:nvSpPr>
              <p:cNvPr id="10" name="文本框 9">
                <a:extLst>
                  <a:ext uri="{FF2B5EF4-FFF2-40B4-BE49-F238E27FC236}">
                    <a16:creationId xmlns:a16="http://schemas.microsoft.com/office/drawing/2014/main" id="{A3A50288-9564-E909-45BF-CFB808710AF8}"/>
                  </a:ext>
                </a:extLst>
              </p:cNvPr>
              <p:cNvSpPr txBox="1">
                <a:spLocks noRot="1" noChangeAspect="1" noMove="1" noResize="1" noEditPoints="1" noAdjustHandles="1" noChangeArrowheads="1" noChangeShapeType="1" noTextEdit="1"/>
              </p:cNvSpPr>
              <p:nvPr/>
            </p:nvSpPr>
            <p:spPr>
              <a:xfrm>
                <a:off x="11498770" y="4194311"/>
                <a:ext cx="12216384" cy="3143168"/>
              </a:xfrm>
              <a:prstGeom prst="rect">
                <a:avLst/>
              </a:prstGeom>
              <a:blipFill>
                <a:blip r:embed="rId5"/>
                <a:stretch>
                  <a:fillRect l="-312" t="-42339" r="-415" b="-161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467339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上海高楼摄影图高清摄影大图-千库网">
            <a:extLst>
              <a:ext uri="{FF2B5EF4-FFF2-40B4-BE49-F238E27FC236}">
                <a16:creationId xmlns:a16="http://schemas.microsoft.com/office/drawing/2014/main" id="{BBBEFA6B-0FB6-95E1-02F6-034D47E80380}"/>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58" y="-325755"/>
            <a:ext cx="25025282" cy="14367510"/>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51" name="文本框 50"/>
          <p:cNvSpPr txBox="1"/>
          <p:nvPr/>
        </p:nvSpPr>
        <p:spPr>
          <a:xfrm>
            <a:off x="26378420" y="7388610"/>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400" rtl="0" fontAlgn="auto" latinLnBrk="0" hangingPunct="0">
              <a:lnSpc>
                <a:spcPct val="100000"/>
              </a:lnSpc>
              <a:spcBef>
                <a:spcPts val="0"/>
              </a:spcBef>
              <a:spcAft>
                <a:spcPts val="0"/>
              </a:spcAft>
              <a:buClrTx/>
              <a:buSzTx/>
              <a:buFontTx/>
              <a:buNone/>
            </a:pPr>
            <a:endParaRPr kumimoji="0" lang="zh-CN" alt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矩形 11">
            <a:extLst>
              <a:ext uri="{FF2B5EF4-FFF2-40B4-BE49-F238E27FC236}">
                <a16:creationId xmlns:a16="http://schemas.microsoft.com/office/drawing/2014/main" id="{0CC31890-EB89-F306-6233-D051601CBCB3}"/>
              </a:ext>
            </a:extLst>
          </p:cNvPr>
          <p:cNvSpPr/>
          <p:nvPr/>
        </p:nvSpPr>
        <p:spPr>
          <a:xfrm>
            <a:off x="-92724" y="3304152"/>
            <a:ext cx="21159093" cy="5476435"/>
          </a:xfrm>
          <a:prstGeom prst="rect">
            <a:avLst/>
          </a:prstGeom>
          <a:solidFill>
            <a:srgbClr val="441D85"/>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01"/>
          <p:cNvSpPr txBox="1"/>
          <p:nvPr/>
        </p:nvSpPr>
        <p:spPr>
          <a:xfrm>
            <a:off x="870188" y="4226342"/>
            <a:ext cx="2667397" cy="3180358"/>
          </a:xfrm>
          <a:prstGeom prst="rect">
            <a:avLst/>
          </a:prstGeom>
          <a:ln w="12700">
            <a:miter lim="400000"/>
          </a:ln>
        </p:spPr>
        <p:txBody>
          <a:bodyPr wrap="none" lIns="50800" tIns="50800" rIns="50800" bIns="50800" anchor="ctr">
            <a:spAutoFit/>
          </a:bodyPr>
          <a:lstStyle>
            <a:lvl1pPr>
              <a:defRPr sz="19200" spc="-2112">
                <a:solidFill>
                  <a:srgbClr val="5F1B1B"/>
                </a:solidFill>
                <a:latin typeface="Source Han Sans CN Regular"/>
                <a:ea typeface="Source Han Sans CN Regular"/>
                <a:cs typeface="Source Han Sans CN Regular"/>
                <a:sym typeface="Source Han Sans CN Regular"/>
              </a:defRPr>
            </a:lvl1pPr>
          </a:lstStyle>
          <a:p>
            <a:r>
              <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4</a:t>
            </a:r>
            <a:endPar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Shareholding structure"/>
          <p:cNvSpPr txBox="1"/>
          <p:nvPr/>
        </p:nvSpPr>
        <p:spPr>
          <a:xfrm>
            <a:off x="5048263" y="6579325"/>
            <a:ext cx="13972477" cy="779701"/>
          </a:xfrm>
          <a:prstGeom prst="rect">
            <a:avLst/>
          </a:prstGeom>
          <a:noFill/>
          <a:ln w="12700" cap="flat">
            <a:noFill/>
            <a:miter lim="400000"/>
          </a:ln>
          <a:effectLst/>
        </p:spPr>
        <p:txBody>
          <a:bodyPr wrap="square" lIns="50800" tIns="50800" rIns="50800" bIns="50800" numCol="1" anchor="ctr">
            <a:spAutoFit/>
          </a:bodyPr>
          <a:lstStyle>
            <a:lvl1pPr algn="l">
              <a:defRPr sz="4900" cap="all">
                <a:solidFill>
                  <a:srgbClr val="5F1B1B"/>
                </a:solidFill>
                <a:latin typeface="Source Han Sans CN Bold Bold"/>
                <a:ea typeface="Source Han Sans CN Bold Bold"/>
                <a:cs typeface="Source Han Sans CN Bold Bold"/>
                <a:sym typeface="Source Han Sans CN Bold Bold"/>
              </a:defRPr>
            </a:lvl1pPr>
          </a:lstStyle>
          <a:p>
            <a:r>
              <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Current Holdings &amp; Trade Log &amp; TCA Analysis</a:t>
            </a:r>
          </a:p>
        </p:txBody>
      </p:sp>
      <p:sp>
        <p:nvSpPr>
          <p:cNvPr id="19" name="XX股结构"/>
          <p:cNvSpPr txBox="1"/>
          <p:nvPr/>
        </p:nvSpPr>
        <p:spPr>
          <a:xfrm>
            <a:off x="4993622" y="4692700"/>
            <a:ext cx="16527787" cy="1333698"/>
          </a:xfrm>
          <a:prstGeom prst="rect">
            <a:avLst/>
          </a:prstGeom>
          <a:noFill/>
          <a:ln w="12700" cap="flat">
            <a:noFill/>
            <a:miter lim="400000"/>
          </a:ln>
          <a:effectLst/>
        </p:spPr>
        <p:txBody>
          <a:bodyPr wrap="square" lIns="50800" tIns="50800" rIns="50800" bIns="50800" numCol="1" anchor="ctr">
            <a:spAutoFit/>
          </a:bodyPr>
          <a:lstStyle>
            <a:lvl1pPr>
              <a:defRPr sz="15400">
                <a:solidFill>
                  <a:srgbClr val="5F1B1B"/>
                </a:solidFill>
                <a:latin typeface="Source Han Sans CN Medium"/>
                <a:ea typeface="Source Han Sans CN Medium"/>
                <a:cs typeface="Source Han Sans CN Medium"/>
                <a:sym typeface="Source Han Sans CN Medium"/>
              </a:defRPr>
            </a:lvl1pPr>
          </a:lstStyle>
          <a:p>
            <a:pPr algn="l" defTabSz="1828800" hangingPunct="1"/>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GUI</a:t>
            </a:r>
            <a:r>
              <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System</a:t>
            </a:r>
            <a:endPar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FF08CB09-35E9-957F-D55C-9D326C528259}"/>
              </a:ext>
            </a:extLst>
          </p:cNvPr>
          <p:cNvSpPr/>
          <p:nvPr/>
        </p:nvSpPr>
        <p:spPr>
          <a:xfrm>
            <a:off x="596919" y="7311352"/>
            <a:ext cx="3213934" cy="953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90382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Current Holdings</a:t>
            </a:r>
            <a:endParaRPr lang="en-US" altLang="zh-CN" sz="54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244D9C24-947F-D24A-80F8-46516A7B2E90}"/>
              </a:ext>
            </a:extLst>
          </p:cNvPr>
          <p:cNvPicPr>
            <a:picLocks noChangeAspect="1"/>
          </p:cNvPicPr>
          <p:nvPr/>
        </p:nvPicPr>
        <p:blipFill>
          <a:blip r:embed="rId2"/>
          <a:stretch>
            <a:fillRect/>
          </a:stretch>
        </p:blipFill>
        <p:spPr>
          <a:xfrm>
            <a:off x="5809844" y="1928018"/>
            <a:ext cx="12764311" cy="11367608"/>
          </a:xfrm>
          <a:prstGeom prst="rect">
            <a:avLst/>
          </a:prstGeom>
        </p:spPr>
      </p:pic>
    </p:spTree>
    <p:extLst>
      <p:ext uri="{BB962C8B-B14F-4D97-AF65-F5344CB8AC3E}">
        <p14:creationId xmlns:p14="http://schemas.microsoft.com/office/powerpoint/2010/main" val="153455342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Trade Log</a:t>
            </a:r>
            <a:endParaRPr lang="en-US" altLang="zh-CN" sz="5400"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7F3E04C0-EECF-60A0-75D3-47686D5B28F7}"/>
              </a:ext>
            </a:extLst>
          </p:cNvPr>
          <p:cNvPicPr>
            <a:picLocks noChangeAspect="1"/>
          </p:cNvPicPr>
          <p:nvPr/>
        </p:nvPicPr>
        <p:blipFill>
          <a:blip r:embed="rId2"/>
          <a:stretch>
            <a:fillRect/>
          </a:stretch>
        </p:blipFill>
        <p:spPr>
          <a:xfrm>
            <a:off x="5712568" y="1782331"/>
            <a:ext cx="12958863" cy="11501483"/>
          </a:xfrm>
          <a:prstGeom prst="rect">
            <a:avLst/>
          </a:prstGeom>
        </p:spPr>
      </p:pic>
    </p:spTree>
    <p:extLst>
      <p:ext uri="{BB962C8B-B14F-4D97-AF65-F5344CB8AC3E}">
        <p14:creationId xmlns:p14="http://schemas.microsoft.com/office/powerpoint/2010/main" val="321441189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042" y="418064"/>
            <a:ext cx="9317182" cy="2040656"/>
          </a:xfrm>
        </p:spPr>
        <p:txBody>
          <a:bodyPr>
            <a:normAutofit/>
          </a:bodyPr>
          <a:lstStyle/>
          <a:p>
            <a:r>
              <a:rPr lang="en-US" sz="8800" dirty="0">
                <a:latin typeface="Times New Roman" panose="02020603050405020304" pitchFamily="18" charset="0"/>
                <a:cs typeface="Times New Roman" panose="02020603050405020304" pitchFamily="18" charset="0"/>
              </a:rPr>
              <a:t>Contents</a:t>
            </a:r>
          </a:p>
        </p:txBody>
      </p:sp>
      <p:sp>
        <p:nvSpPr>
          <p:cNvPr id="3" name="文本框 8"/>
          <p:cNvSpPr txBox="1"/>
          <p:nvPr/>
        </p:nvSpPr>
        <p:spPr>
          <a:xfrm>
            <a:off x="837099" y="4479715"/>
            <a:ext cx="1722472" cy="1862048"/>
          </a:xfrm>
          <a:prstGeom prst="rect">
            <a:avLst/>
          </a:prstGeom>
          <a:noFill/>
        </p:spPr>
        <p:txBody>
          <a:bodyPr wrap="square" rtlCol="0">
            <a:spAutoFit/>
          </a:bodyPr>
          <a:lstStyle/>
          <a:p>
            <a:pPr defTabSz="1828800" hangingPunct="1"/>
            <a:r>
              <a:rPr lang="en-US" altLang="zh-CN" sz="11500" kern="1200" dirty="0">
                <a:solidFill>
                  <a:srgbClr val="FF9600"/>
                </a:solidFill>
                <a:latin typeface="Times New Roman" panose="02020603050405020304" pitchFamily="18" charset="0"/>
                <a:ea typeface="微软雅黑" panose="020B0503020204020204" pitchFamily="34" charset="-122"/>
                <a:cs typeface="Times New Roman" panose="02020603050405020304" pitchFamily="18" charset="0"/>
              </a:rPr>
              <a:t>01</a:t>
            </a:r>
          </a:p>
        </p:txBody>
      </p:sp>
      <p:grpSp>
        <p:nvGrpSpPr>
          <p:cNvPr id="4" name="组合 9"/>
          <p:cNvGrpSpPr/>
          <p:nvPr/>
        </p:nvGrpSpPr>
        <p:grpSpPr>
          <a:xfrm>
            <a:off x="2580840" y="4658779"/>
            <a:ext cx="9151093" cy="1680174"/>
            <a:chOff x="2560319" y="2233254"/>
            <a:chExt cx="4823926" cy="840087"/>
          </a:xfrm>
        </p:grpSpPr>
        <p:sp>
          <p:nvSpPr>
            <p:cNvPr id="5" name="文本框 10"/>
            <p:cNvSpPr txBox="1"/>
            <p:nvPr/>
          </p:nvSpPr>
          <p:spPr>
            <a:xfrm>
              <a:off x="2560319" y="2233254"/>
              <a:ext cx="4823926" cy="415499"/>
            </a:xfrm>
            <a:prstGeom prst="rect">
              <a:avLst/>
            </a:prstGeom>
            <a:noFill/>
          </p:spPr>
          <p:txBody>
            <a:bodyPr wrap="square" rtlCol="0">
              <a:spAutoFit/>
            </a:bodyPr>
            <a:lstStyle/>
            <a:p>
              <a:pPr algn="l" defTabSz="1828800" hangingPunct="1"/>
              <a:r>
                <a:rPr lang="en-US" altLang="zh-CN" sz="4800" b="1"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Data Preprocess &amp; Infrastructure</a:t>
              </a:r>
            </a:p>
          </p:txBody>
        </p:sp>
        <p:sp>
          <p:nvSpPr>
            <p:cNvPr id="6" name="矩形 11"/>
            <p:cNvSpPr/>
            <p:nvPr/>
          </p:nvSpPr>
          <p:spPr>
            <a:xfrm>
              <a:off x="2593556" y="2661465"/>
              <a:ext cx="4559018" cy="411876"/>
            </a:xfrm>
            <a:prstGeom prst="rect">
              <a:avLst/>
            </a:prstGeom>
          </p:spPr>
          <p:txBody>
            <a:bodyPr wrap="square">
              <a:spAutoFit/>
            </a:bodyPr>
            <a:lstStyle/>
            <a:p>
              <a:pPr algn="l" defTabSz="1828800" hangingPunct="1">
                <a:lnSpc>
                  <a:spcPct val="150000"/>
                </a:lnSpc>
                <a:spcBef>
                  <a:spcPct val="20000"/>
                </a:spcBef>
                <a:spcAft>
                  <a:spcPts val="1200"/>
                </a:spcAft>
                <a:buClr>
                  <a:srgbClr val="4472C4">
                    <a:lumMod val="75000"/>
                  </a:srgbClr>
                </a:buClr>
                <a:buSzPct val="145000"/>
              </a:pPr>
              <a:r>
                <a:rPr lang="en-US" altLang="zh-CN" sz="36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Data Source, Class and Data Reading</a:t>
              </a:r>
            </a:p>
          </p:txBody>
        </p:sp>
      </p:grpSp>
      <p:sp>
        <p:nvSpPr>
          <p:cNvPr id="7" name="文本框 12"/>
          <p:cNvSpPr txBox="1"/>
          <p:nvPr/>
        </p:nvSpPr>
        <p:spPr>
          <a:xfrm>
            <a:off x="837099" y="7678549"/>
            <a:ext cx="1722472" cy="1862048"/>
          </a:xfrm>
          <a:prstGeom prst="rect">
            <a:avLst/>
          </a:prstGeom>
          <a:noFill/>
        </p:spPr>
        <p:txBody>
          <a:bodyPr wrap="square" rtlCol="0">
            <a:spAutoFit/>
          </a:bodyPr>
          <a:lstStyle/>
          <a:p>
            <a:pPr defTabSz="1828800" hangingPunct="1"/>
            <a:r>
              <a:rPr lang="en-US" altLang="zh-CN" sz="11500" kern="1200" dirty="0">
                <a:solidFill>
                  <a:srgbClr val="FF9600"/>
                </a:solidFill>
                <a:latin typeface="Times New Roman" panose="02020603050405020304" pitchFamily="18" charset="0"/>
                <a:ea typeface="微软雅黑" panose="020B0503020204020204" pitchFamily="34" charset="-122"/>
                <a:cs typeface="Times New Roman" panose="02020603050405020304" pitchFamily="18" charset="0"/>
              </a:rPr>
              <a:t>03</a:t>
            </a:r>
          </a:p>
        </p:txBody>
      </p:sp>
      <p:sp>
        <p:nvSpPr>
          <p:cNvPr id="9" name="文本框 14"/>
          <p:cNvSpPr txBox="1"/>
          <p:nvPr/>
        </p:nvSpPr>
        <p:spPr>
          <a:xfrm>
            <a:off x="2580842" y="7825863"/>
            <a:ext cx="9990847" cy="830998"/>
          </a:xfrm>
          <a:prstGeom prst="rect">
            <a:avLst/>
          </a:prstGeom>
          <a:noFill/>
        </p:spPr>
        <p:txBody>
          <a:bodyPr wrap="square" rtlCol="0">
            <a:spAutoFit/>
          </a:bodyPr>
          <a:lstStyle/>
          <a:p>
            <a:pPr algn="l" defTabSz="1828800" hangingPunct="1"/>
            <a:r>
              <a:rPr lang="en-US" altLang="zh-CN" sz="4800" b="1"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mn-ea"/>
              </a:rPr>
              <a:t>TCA Analysis</a:t>
            </a:r>
          </a:p>
        </p:txBody>
      </p:sp>
      <p:sp>
        <p:nvSpPr>
          <p:cNvPr id="11" name="文本框 16"/>
          <p:cNvSpPr txBox="1"/>
          <p:nvPr/>
        </p:nvSpPr>
        <p:spPr>
          <a:xfrm>
            <a:off x="11864667" y="4497505"/>
            <a:ext cx="2087880" cy="1862048"/>
          </a:xfrm>
          <a:prstGeom prst="rect">
            <a:avLst/>
          </a:prstGeom>
          <a:noFill/>
        </p:spPr>
        <p:txBody>
          <a:bodyPr wrap="square" rtlCol="0">
            <a:spAutoFit/>
          </a:bodyPr>
          <a:lstStyle/>
          <a:p>
            <a:pPr defTabSz="1828800" hangingPunct="1"/>
            <a:r>
              <a:rPr lang="en-US" altLang="zh-CN" sz="11500" kern="1200" dirty="0">
                <a:solidFill>
                  <a:srgbClr val="FF9600"/>
                </a:solidFill>
                <a:latin typeface="Times New Roman" panose="02020603050405020304" pitchFamily="18" charset="0"/>
                <a:ea typeface="微软雅黑" panose="020B0503020204020204" pitchFamily="34" charset="-122"/>
                <a:cs typeface="Times New Roman" panose="02020603050405020304" pitchFamily="18" charset="0"/>
              </a:rPr>
              <a:t>02</a:t>
            </a:r>
          </a:p>
        </p:txBody>
      </p:sp>
      <p:grpSp>
        <p:nvGrpSpPr>
          <p:cNvPr id="12" name="组合 17"/>
          <p:cNvGrpSpPr/>
          <p:nvPr/>
        </p:nvGrpSpPr>
        <p:grpSpPr>
          <a:xfrm>
            <a:off x="13787482" y="4672957"/>
            <a:ext cx="11215272" cy="1680174"/>
            <a:chOff x="2560320" y="2233254"/>
            <a:chExt cx="5424849" cy="840087"/>
          </a:xfrm>
        </p:grpSpPr>
        <p:sp>
          <p:nvSpPr>
            <p:cNvPr id="13" name="文本框 21"/>
            <p:cNvSpPr txBox="1"/>
            <p:nvPr/>
          </p:nvSpPr>
          <p:spPr>
            <a:xfrm>
              <a:off x="2560320" y="2233254"/>
              <a:ext cx="5188860" cy="415499"/>
            </a:xfrm>
            <a:prstGeom prst="rect">
              <a:avLst/>
            </a:prstGeom>
            <a:noFill/>
          </p:spPr>
          <p:txBody>
            <a:bodyPr wrap="square" rtlCol="0">
              <a:spAutoFit/>
            </a:bodyPr>
            <a:lstStyle/>
            <a:p>
              <a:pPr algn="l" defTabSz="1828800" hangingPunct="1"/>
              <a:r>
                <a:rPr lang="en-US" altLang="zh-CN" sz="4800" b="1"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mn-ea"/>
                </a:rPr>
                <a:t>Strategy-Algorithmic trading</a:t>
              </a:r>
            </a:p>
          </p:txBody>
        </p:sp>
        <p:sp>
          <p:nvSpPr>
            <p:cNvPr id="14" name="矩形 22"/>
            <p:cNvSpPr/>
            <p:nvPr/>
          </p:nvSpPr>
          <p:spPr>
            <a:xfrm>
              <a:off x="2593556" y="2661465"/>
              <a:ext cx="5391613" cy="411876"/>
            </a:xfrm>
            <a:prstGeom prst="rect">
              <a:avLst/>
            </a:prstGeom>
          </p:spPr>
          <p:txBody>
            <a:bodyPr wrap="square">
              <a:spAutoFit/>
            </a:bodyPr>
            <a:lstStyle/>
            <a:p>
              <a:pPr algn="l" defTabSz="1828800" hangingPunct="1">
                <a:lnSpc>
                  <a:spcPct val="150000"/>
                </a:lnSpc>
                <a:spcBef>
                  <a:spcPct val="20000"/>
                </a:spcBef>
                <a:spcAft>
                  <a:spcPts val="1200"/>
                </a:spcAft>
                <a:buClr>
                  <a:srgbClr val="4472C4">
                    <a:lumMod val="75000"/>
                  </a:srgbClr>
                </a:buClr>
                <a:buSzPct val="145000"/>
              </a:pPr>
              <a:r>
                <a:rPr lang="en-US" altLang="zh-CN" sz="36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mn-ea"/>
                </a:rPr>
                <a:t>Factor construction and order function</a:t>
              </a:r>
            </a:p>
          </p:txBody>
        </p:sp>
      </p:grpSp>
      <p:sp>
        <p:nvSpPr>
          <p:cNvPr id="15" name="文本框 23"/>
          <p:cNvSpPr txBox="1"/>
          <p:nvPr/>
        </p:nvSpPr>
        <p:spPr>
          <a:xfrm>
            <a:off x="961077" y="10615354"/>
            <a:ext cx="1722472" cy="1862048"/>
          </a:xfrm>
          <a:prstGeom prst="rect">
            <a:avLst/>
          </a:prstGeom>
          <a:noFill/>
        </p:spPr>
        <p:txBody>
          <a:bodyPr wrap="square" rtlCol="0">
            <a:spAutoFit/>
          </a:bodyPr>
          <a:lstStyle/>
          <a:p>
            <a:pPr defTabSz="1828800" hangingPunct="1"/>
            <a:r>
              <a:rPr lang="en-US" altLang="zh-CN" sz="11500" kern="1200" dirty="0">
                <a:solidFill>
                  <a:srgbClr val="FF9600"/>
                </a:solidFill>
                <a:latin typeface="Times New Roman" panose="02020603050405020304" pitchFamily="18" charset="0"/>
                <a:ea typeface="微软雅黑" panose="020B0503020204020204" pitchFamily="34" charset="-122"/>
                <a:cs typeface="Times New Roman" panose="02020603050405020304" pitchFamily="18" charset="0"/>
              </a:rPr>
              <a:t>05</a:t>
            </a:r>
          </a:p>
        </p:txBody>
      </p:sp>
      <p:grpSp>
        <p:nvGrpSpPr>
          <p:cNvPr id="16" name="组合 24"/>
          <p:cNvGrpSpPr/>
          <p:nvPr/>
        </p:nvGrpSpPr>
        <p:grpSpPr>
          <a:xfrm>
            <a:off x="2683230" y="10790608"/>
            <a:ext cx="9181437" cy="1680174"/>
            <a:chOff x="2560320" y="2233254"/>
            <a:chExt cx="4839922" cy="840087"/>
          </a:xfrm>
        </p:grpSpPr>
        <p:sp>
          <p:nvSpPr>
            <p:cNvPr id="17" name="文本框 25"/>
            <p:cNvSpPr txBox="1"/>
            <p:nvPr/>
          </p:nvSpPr>
          <p:spPr>
            <a:xfrm>
              <a:off x="2560320" y="2233254"/>
              <a:ext cx="4839922" cy="415499"/>
            </a:xfrm>
            <a:prstGeom prst="rect">
              <a:avLst/>
            </a:prstGeom>
            <a:noFill/>
          </p:spPr>
          <p:txBody>
            <a:bodyPr wrap="square" rtlCol="0">
              <a:spAutoFit/>
            </a:bodyPr>
            <a:lstStyle/>
            <a:p>
              <a:pPr algn="l" defTabSz="1828800" hangingPunct="1"/>
              <a:r>
                <a:rPr lang="en-US" altLang="zh-CN" sz="4800" b="1"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mn-ea"/>
                </a:rPr>
                <a:t>Results</a:t>
              </a:r>
            </a:p>
          </p:txBody>
        </p:sp>
        <p:sp>
          <p:nvSpPr>
            <p:cNvPr id="18" name="矩形 26"/>
            <p:cNvSpPr/>
            <p:nvPr/>
          </p:nvSpPr>
          <p:spPr>
            <a:xfrm>
              <a:off x="2571463" y="2661465"/>
              <a:ext cx="4559018" cy="411876"/>
            </a:xfrm>
            <a:prstGeom prst="rect">
              <a:avLst/>
            </a:prstGeom>
          </p:spPr>
          <p:txBody>
            <a:bodyPr wrap="square">
              <a:spAutoFit/>
            </a:bodyPr>
            <a:lstStyle/>
            <a:p>
              <a:pPr algn="l" defTabSz="1828800" hangingPunct="1">
                <a:lnSpc>
                  <a:spcPct val="150000"/>
                </a:lnSpc>
                <a:spcBef>
                  <a:spcPct val="20000"/>
                </a:spcBef>
                <a:spcAft>
                  <a:spcPts val="1200"/>
                </a:spcAft>
                <a:buClr>
                  <a:srgbClr val="4472C4">
                    <a:lumMod val="75000"/>
                  </a:srgbClr>
                </a:buClr>
                <a:buSzPct val="145000"/>
              </a:pPr>
              <a:r>
                <a:rPr lang="en-US" altLang="zh-CN" sz="36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Return &amp; Sharpe &amp; MDD</a:t>
              </a:r>
            </a:p>
          </p:txBody>
        </p:sp>
      </p:grpSp>
      <p:sp>
        <p:nvSpPr>
          <p:cNvPr id="19" name="文本框 23">
            <a:extLst>
              <a:ext uri="{FF2B5EF4-FFF2-40B4-BE49-F238E27FC236}">
                <a16:creationId xmlns:a16="http://schemas.microsoft.com/office/drawing/2014/main" id="{9189D419-3248-9A13-AD0E-802B134677D9}"/>
              </a:ext>
            </a:extLst>
          </p:cNvPr>
          <p:cNvSpPr txBox="1"/>
          <p:nvPr/>
        </p:nvSpPr>
        <p:spPr>
          <a:xfrm>
            <a:off x="12065329" y="7641520"/>
            <a:ext cx="1722472" cy="1862048"/>
          </a:xfrm>
          <a:prstGeom prst="rect">
            <a:avLst/>
          </a:prstGeom>
          <a:noFill/>
        </p:spPr>
        <p:txBody>
          <a:bodyPr wrap="square" rtlCol="0">
            <a:spAutoFit/>
          </a:bodyPr>
          <a:lstStyle/>
          <a:p>
            <a:pPr defTabSz="1828800" hangingPunct="1"/>
            <a:r>
              <a:rPr lang="en-US" altLang="zh-CN" sz="11500" kern="1200" dirty="0">
                <a:solidFill>
                  <a:srgbClr val="FF9600"/>
                </a:solidFill>
                <a:latin typeface="Times New Roman" panose="02020603050405020304" pitchFamily="18" charset="0"/>
                <a:ea typeface="微软雅黑" panose="020B0503020204020204" pitchFamily="34" charset="-122"/>
                <a:cs typeface="Times New Roman" panose="02020603050405020304" pitchFamily="18" charset="0"/>
              </a:rPr>
              <a:t>04</a:t>
            </a:r>
          </a:p>
        </p:txBody>
      </p:sp>
      <p:sp>
        <p:nvSpPr>
          <p:cNvPr id="21" name="文本框 25">
            <a:extLst>
              <a:ext uri="{FF2B5EF4-FFF2-40B4-BE49-F238E27FC236}">
                <a16:creationId xmlns:a16="http://schemas.microsoft.com/office/drawing/2014/main" id="{D9AD9377-1F22-06A7-4090-CC287F22A720}"/>
              </a:ext>
            </a:extLst>
          </p:cNvPr>
          <p:cNvSpPr txBox="1"/>
          <p:nvPr/>
        </p:nvSpPr>
        <p:spPr>
          <a:xfrm>
            <a:off x="13787482" y="7816774"/>
            <a:ext cx="9181437" cy="830998"/>
          </a:xfrm>
          <a:prstGeom prst="rect">
            <a:avLst/>
          </a:prstGeom>
          <a:noFill/>
        </p:spPr>
        <p:txBody>
          <a:bodyPr wrap="square" rtlCol="0">
            <a:spAutoFit/>
          </a:bodyPr>
          <a:lstStyle/>
          <a:p>
            <a:pPr algn="l" defTabSz="1828800" hangingPunct="1"/>
            <a:r>
              <a:rPr lang="en-US" altLang="zh-CN" sz="4800" b="1"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mn-ea"/>
              </a:rPr>
              <a:t>GUI System</a:t>
            </a:r>
          </a:p>
        </p:txBody>
      </p:sp>
      <p:sp>
        <p:nvSpPr>
          <p:cNvPr id="8" name="矩形 11">
            <a:extLst>
              <a:ext uri="{FF2B5EF4-FFF2-40B4-BE49-F238E27FC236}">
                <a16:creationId xmlns:a16="http://schemas.microsoft.com/office/drawing/2014/main" id="{72D8CE0E-CCAF-6F2C-3977-1C17939763B8}"/>
              </a:ext>
            </a:extLst>
          </p:cNvPr>
          <p:cNvSpPr/>
          <p:nvPr/>
        </p:nvSpPr>
        <p:spPr>
          <a:xfrm>
            <a:off x="2555695" y="8541822"/>
            <a:ext cx="8648557" cy="823752"/>
          </a:xfrm>
          <a:prstGeom prst="rect">
            <a:avLst/>
          </a:prstGeom>
        </p:spPr>
        <p:txBody>
          <a:bodyPr wrap="square">
            <a:spAutoFit/>
          </a:bodyPr>
          <a:lstStyle/>
          <a:p>
            <a:pPr algn="l" defTabSz="1828800" hangingPunct="1">
              <a:lnSpc>
                <a:spcPct val="150000"/>
              </a:lnSpc>
              <a:spcBef>
                <a:spcPct val="20000"/>
              </a:spcBef>
              <a:spcAft>
                <a:spcPts val="1200"/>
              </a:spcAft>
              <a:buClr>
                <a:srgbClr val="4472C4">
                  <a:lumMod val="75000"/>
                </a:srgbClr>
              </a:buClr>
              <a:buSzPct val="145000"/>
            </a:pPr>
            <a:r>
              <a:rPr lang="en-US" altLang="zh-CN" sz="36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Cost Decomposition and Execution Quality</a:t>
            </a:r>
          </a:p>
        </p:txBody>
      </p:sp>
      <p:sp>
        <p:nvSpPr>
          <p:cNvPr id="10" name="矩形 11">
            <a:extLst>
              <a:ext uri="{FF2B5EF4-FFF2-40B4-BE49-F238E27FC236}">
                <a16:creationId xmlns:a16="http://schemas.microsoft.com/office/drawing/2014/main" id="{75EDE599-9FF5-7951-26EB-1E756BAED60B}"/>
              </a:ext>
            </a:extLst>
          </p:cNvPr>
          <p:cNvSpPr/>
          <p:nvPr/>
        </p:nvSpPr>
        <p:spPr>
          <a:xfrm>
            <a:off x="13856194" y="8608732"/>
            <a:ext cx="9690707" cy="823752"/>
          </a:xfrm>
          <a:prstGeom prst="rect">
            <a:avLst/>
          </a:prstGeom>
        </p:spPr>
        <p:txBody>
          <a:bodyPr wrap="square">
            <a:spAutoFit/>
          </a:bodyPr>
          <a:lstStyle/>
          <a:p>
            <a:pPr algn="l" defTabSz="1828800" hangingPunct="1">
              <a:lnSpc>
                <a:spcPct val="150000"/>
              </a:lnSpc>
              <a:spcBef>
                <a:spcPct val="20000"/>
              </a:spcBef>
              <a:spcAft>
                <a:spcPts val="1200"/>
              </a:spcAft>
              <a:buClr>
                <a:srgbClr val="4472C4">
                  <a:lumMod val="75000"/>
                </a:srgbClr>
              </a:buClr>
              <a:buSzPct val="145000"/>
            </a:pPr>
            <a:r>
              <a:rPr lang="en-US" altLang="zh-CN" sz="36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Current Holdings &amp; Trade Log &amp; TCA Analysis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TCA Analysis</a:t>
            </a:r>
          </a:p>
        </p:txBody>
      </p:sp>
      <p:pic>
        <p:nvPicPr>
          <p:cNvPr id="6" name="图片 5">
            <a:extLst>
              <a:ext uri="{FF2B5EF4-FFF2-40B4-BE49-F238E27FC236}">
                <a16:creationId xmlns:a16="http://schemas.microsoft.com/office/drawing/2014/main" id="{7AAD8A16-99B4-1117-F1AE-FC316B04A962}"/>
              </a:ext>
            </a:extLst>
          </p:cNvPr>
          <p:cNvPicPr>
            <a:picLocks noChangeAspect="1"/>
          </p:cNvPicPr>
          <p:nvPr/>
        </p:nvPicPr>
        <p:blipFill>
          <a:blip r:embed="rId2"/>
          <a:stretch>
            <a:fillRect/>
          </a:stretch>
        </p:blipFill>
        <p:spPr>
          <a:xfrm>
            <a:off x="1207930" y="2120630"/>
            <a:ext cx="21968140" cy="11002877"/>
          </a:xfrm>
          <a:prstGeom prst="rect">
            <a:avLst/>
          </a:prstGeom>
        </p:spPr>
      </p:pic>
    </p:spTree>
    <p:extLst>
      <p:ext uri="{BB962C8B-B14F-4D97-AF65-F5344CB8AC3E}">
        <p14:creationId xmlns:p14="http://schemas.microsoft.com/office/powerpoint/2010/main" val="297665699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TCA Analysis</a:t>
            </a:r>
            <a:endParaRPr lang="en-US" altLang="zh-CN" sz="54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646309AC-5030-ED65-E572-0D84B87C71C1}"/>
              </a:ext>
            </a:extLst>
          </p:cNvPr>
          <p:cNvPicPr>
            <a:picLocks noChangeAspect="1"/>
          </p:cNvPicPr>
          <p:nvPr/>
        </p:nvPicPr>
        <p:blipFill>
          <a:blip r:embed="rId2"/>
          <a:stretch>
            <a:fillRect/>
          </a:stretch>
        </p:blipFill>
        <p:spPr>
          <a:xfrm>
            <a:off x="1945533" y="2159540"/>
            <a:ext cx="21067632" cy="10560802"/>
          </a:xfrm>
          <a:prstGeom prst="rect">
            <a:avLst/>
          </a:prstGeom>
        </p:spPr>
      </p:pic>
    </p:spTree>
    <p:extLst>
      <p:ext uri="{BB962C8B-B14F-4D97-AF65-F5344CB8AC3E}">
        <p14:creationId xmlns:p14="http://schemas.microsoft.com/office/powerpoint/2010/main" val="55536966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上海高楼摄影图高清摄影大图-千库网">
            <a:extLst>
              <a:ext uri="{FF2B5EF4-FFF2-40B4-BE49-F238E27FC236}">
                <a16:creationId xmlns:a16="http://schemas.microsoft.com/office/drawing/2014/main" id="{BBBEFA6B-0FB6-95E1-02F6-034D47E80380}"/>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58" y="-325755"/>
            <a:ext cx="25025282" cy="14367510"/>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51" name="文本框 50"/>
          <p:cNvSpPr txBox="1"/>
          <p:nvPr/>
        </p:nvSpPr>
        <p:spPr>
          <a:xfrm>
            <a:off x="26378420" y="7388610"/>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400" rtl="0" fontAlgn="auto" latinLnBrk="0" hangingPunct="0">
              <a:lnSpc>
                <a:spcPct val="100000"/>
              </a:lnSpc>
              <a:spcBef>
                <a:spcPts val="0"/>
              </a:spcBef>
              <a:spcAft>
                <a:spcPts val="0"/>
              </a:spcAft>
              <a:buClrTx/>
              <a:buSzTx/>
              <a:buFontTx/>
              <a:buNone/>
            </a:pPr>
            <a:endParaRPr kumimoji="0" lang="zh-CN" alt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矩形 11">
            <a:extLst>
              <a:ext uri="{FF2B5EF4-FFF2-40B4-BE49-F238E27FC236}">
                <a16:creationId xmlns:a16="http://schemas.microsoft.com/office/drawing/2014/main" id="{0CC31890-EB89-F306-6233-D051601CBCB3}"/>
              </a:ext>
            </a:extLst>
          </p:cNvPr>
          <p:cNvSpPr/>
          <p:nvPr/>
        </p:nvSpPr>
        <p:spPr>
          <a:xfrm>
            <a:off x="-92724" y="3304152"/>
            <a:ext cx="21159093" cy="5476435"/>
          </a:xfrm>
          <a:prstGeom prst="rect">
            <a:avLst/>
          </a:prstGeom>
          <a:solidFill>
            <a:srgbClr val="441D85"/>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01"/>
          <p:cNvSpPr txBox="1"/>
          <p:nvPr/>
        </p:nvSpPr>
        <p:spPr>
          <a:xfrm>
            <a:off x="870188" y="4226342"/>
            <a:ext cx="2667397" cy="3180358"/>
          </a:xfrm>
          <a:prstGeom prst="rect">
            <a:avLst/>
          </a:prstGeom>
          <a:ln w="12700">
            <a:miter lim="400000"/>
          </a:ln>
        </p:spPr>
        <p:txBody>
          <a:bodyPr wrap="none" lIns="50800" tIns="50800" rIns="50800" bIns="50800" anchor="ctr">
            <a:spAutoFit/>
          </a:bodyPr>
          <a:lstStyle>
            <a:lvl1pPr>
              <a:defRPr sz="19200" spc="-2112">
                <a:solidFill>
                  <a:srgbClr val="5F1B1B"/>
                </a:solidFill>
                <a:latin typeface="Source Han Sans CN Regular"/>
                <a:ea typeface="Source Han Sans CN Regular"/>
                <a:cs typeface="Source Han Sans CN Regular"/>
                <a:sym typeface="Source Han Sans CN Regular"/>
              </a:defRPr>
            </a:lvl1pPr>
          </a:lstStyle>
          <a:p>
            <a:r>
              <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a:t>
            </a:r>
            <a:r>
              <a:rPr lang="en-US"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5</a:t>
            </a:r>
            <a:endPar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Shareholding structure"/>
          <p:cNvSpPr txBox="1"/>
          <p:nvPr/>
        </p:nvSpPr>
        <p:spPr>
          <a:xfrm>
            <a:off x="5048263" y="6579325"/>
            <a:ext cx="13972477" cy="779701"/>
          </a:xfrm>
          <a:prstGeom prst="rect">
            <a:avLst/>
          </a:prstGeom>
          <a:noFill/>
          <a:ln w="12700" cap="flat">
            <a:noFill/>
            <a:miter lim="400000"/>
          </a:ln>
          <a:effectLst/>
        </p:spPr>
        <p:txBody>
          <a:bodyPr wrap="square" lIns="50800" tIns="50800" rIns="50800" bIns="50800" numCol="1" anchor="ctr">
            <a:spAutoFit/>
          </a:bodyPr>
          <a:lstStyle>
            <a:lvl1pPr algn="l">
              <a:defRPr sz="4900" cap="all">
                <a:solidFill>
                  <a:srgbClr val="5F1B1B"/>
                </a:solidFill>
                <a:latin typeface="Source Han Sans CN Bold Bold"/>
                <a:ea typeface="Source Han Sans CN Bold Bold"/>
                <a:cs typeface="Source Han Sans CN Bold Bold"/>
                <a:sym typeface="Source Han Sans CN Bold Bold"/>
              </a:defRPr>
            </a:lvl1pPr>
          </a:lstStyle>
          <a:p>
            <a:r>
              <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Return &amp; Sharpe &amp; MDD </a:t>
            </a:r>
            <a:endParaRPr lang="en-US" altLang="zh-CN" sz="4400" kern="12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XX股结构"/>
          <p:cNvSpPr txBox="1"/>
          <p:nvPr/>
        </p:nvSpPr>
        <p:spPr>
          <a:xfrm>
            <a:off x="4993622" y="4692700"/>
            <a:ext cx="16527787" cy="1333698"/>
          </a:xfrm>
          <a:prstGeom prst="rect">
            <a:avLst/>
          </a:prstGeom>
          <a:noFill/>
          <a:ln w="12700" cap="flat">
            <a:noFill/>
            <a:miter lim="400000"/>
          </a:ln>
          <a:effectLst/>
        </p:spPr>
        <p:txBody>
          <a:bodyPr wrap="square" lIns="50800" tIns="50800" rIns="50800" bIns="50800" numCol="1" anchor="ctr">
            <a:spAutoFit/>
          </a:bodyPr>
          <a:lstStyle>
            <a:lvl1pPr>
              <a:defRPr sz="15400">
                <a:solidFill>
                  <a:srgbClr val="5F1B1B"/>
                </a:solidFill>
                <a:latin typeface="Source Han Sans CN Medium"/>
                <a:ea typeface="Source Han Sans CN Medium"/>
                <a:cs typeface="Source Han Sans CN Medium"/>
                <a:sym typeface="Source Han Sans CN Medium"/>
              </a:defRPr>
            </a:lvl1pPr>
          </a:lstStyle>
          <a:p>
            <a:pPr algn="l" defTabSz="1828800" hangingPunct="1"/>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Results</a:t>
            </a:r>
            <a:endPar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FF08CB09-35E9-957F-D55C-9D326C528259}"/>
              </a:ext>
            </a:extLst>
          </p:cNvPr>
          <p:cNvSpPr/>
          <p:nvPr/>
        </p:nvSpPr>
        <p:spPr>
          <a:xfrm>
            <a:off x="596919" y="7311352"/>
            <a:ext cx="3213934" cy="953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820968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Effect</a:t>
            </a:r>
          </a:p>
        </p:txBody>
      </p:sp>
      <p:sp>
        <p:nvSpPr>
          <p:cNvPr id="2" name="矩形: 圆角 4">
            <a:extLst>
              <a:ext uri="{FF2B5EF4-FFF2-40B4-BE49-F238E27FC236}">
                <a16:creationId xmlns:a16="http://schemas.microsoft.com/office/drawing/2014/main" id="{60D8BD2F-8540-2D2D-62BA-133781457379}"/>
              </a:ext>
            </a:extLst>
          </p:cNvPr>
          <p:cNvSpPr/>
          <p:nvPr/>
        </p:nvSpPr>
        <p:spPr>
          <a:xfrm>
            <a:off x="857146" y="201325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文本框 10">
            <a:extLst>
              <a:ext uri="{FF2B5EF4-FFF2-40B4-BE49-F238E27FC236}">
                <a16:creationId xmlns:a16="http://schemas.microsoft.com/office/drawing/2014/main" id="{D3A0CA4E-513E-0661-CD6F-F974C9DC551D}"/>
              </a:ext>
            </a:extLst>
          </p:cNvPr>
          <p:cNvSpPr txBox="1"/>
          <p:nvPr/>
        </p:nvSpPr>
        <p:spPr>
          <a:xfrm>
            <a:off x="-93785" y="2032166"/>
            <a:ext cx="6717323"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Key Indicator</a:t>
            </a:r>
          </a:p>
        </p:txBody>
      </p:sp>
      <p:sp>
        <p:nvSpPr>
          <p:cNvPr id="13" name="文本框 12">
            <a:extLst>
              <a:ext uri="{FF2B5EF4-FFF2-40B4-BE49-F238E27FC236}">
                <a16:creationId xmlns:a16="http://schemas.microsoft.com/office/drawing/2014/main" id="{7AEECB12-8B6C-CBA9-2D99-A1E6EEFC789A}"/>
              </a:ext>
            </a:extLst>
          </p:cNvPr>
          <p:cNvSpPr txBox="1"/>
          <p:nvPr/>
        </p:nvSpPr>
        <p:spPr>
          <a:xfrm>
            <a:off x="1435366" y="3202461"/>
            <a:ext cx="12913679" cy="2958502"/>
          </a:xfrm>
          <a:prstGeom prst="rect">
            <a:avLst/>
          </a:prstGeom>
          <a:noFill/>
        </p:spPr>
        <p:txBody>
          <a:bodyPr wrap="square">
            <a:spAutoFit/>
          </a:bodyPr>
          <a:lstStyle/>
          <a:p>
            <a:pPr marL="342900" indent="-342900" algn="l">
              <a:lnSpc>
                <a:spcPct val="150000"/>
              </a:lnSpc>
              <a:buFont typeface="Arial" panose="020B0604020202020204" pitchFamily="34" charset="0"/>
              <a:buChar char="•"/>
            </a:pPr>
            <a:r>
              <a:rPr lang="en-US" altLang="zh-CN" sz="3200" dirty="0">
                <a:latin typeface="Times New Roman" panose="02020603050405020304" pitchFamily="18" charset="0"/>
                <a:cs typeface="Times New Roman" panose="02020603050405020304" pitchFamily="18" charset="0"/>
              </a:rPr>
              <a:t>Using the aforementioned algorithmic trading model, the strategy has a better effect than the CSI 300 index and obtains excess returns</a:t>
            </a:r>
          </a:p>
          <a:p>
            <a:pPr marL="342900" indent="-342900" algn="l">
              <a:lnSpc>
                <a:spcPct val="150000"/>
              </a:lnSpc>
              <a:buFont typeface="Arial" panose="020B0604020202020204" pitchFamily="34" charset="0"/>
              <a:buChar char="•"/>
            </a:pPr>
            <a:r>
              <a:rPr lang="en-US" altLang="zh-CN" sz="3200" dirty="0">
                <a:latin typeface="Times New Roman" panose="02020603050405020304" pitchFamily="18" charset="0"/>
                <a:cs typeface="Times New Roman" panose="02020603050405020304" pitchFamily="18" charset="0"/>
              </a:rPr>
              <a:t>In terms of stability, it is also better than the index, which can be seen by indicators such as volatility</a:t>
            </a:r>
            <a:endParaRPr lang="zh-CN" altLang="en-US" sz="3200" dirty="0">
              <a:latin typeface="Times New Roman" panose="02020603050405020304" pitchFamily="18" charset="0"/>
              <a:cs typeface="Times New Roman" panose="02020603050405020304" pitchFamily="18" charset="0"/>
            </a:endParaRPr>
          </a:p>
        </p:txBody>
      </p:sp>
      <p:graphicFrame>
        <p:nvGraphicFramePr>
          <p:cNvPr id="6" name="表格 5">
            <a:extLst>
              <a:ext uri="{FF2B5EF4-FFF2-40B4-BE49-F238E27FC236}">
                <a16:creationId xmlns:a16="http://schemas.microsoft.com/office/drawing/2014/main" id="{D2C39F7B-A8EB-4E19-6B9E-793E33CD5508}"/>
              </a:ext>
            </a:extLst>
          </p:cNvPr>
          <p:cNvGraphicFramePr>
            <a:graphicFrameLocks noGrp="1"/>
          </p:cNvGraphicFramePr>
          <p:nvPr>
            <p:extLst>
              <p:ext uri="{D42A27DB-BD31-4B8C-83A1-F6EECF244321}">
                <p14:modId xmlns:p14="http://schemas.microsoft.com/office/powerpoint/2010/main" val="910792037"/>
              </p:ext>
            </p:extLst>
          </p:nvPr>
        </p:nvGraphicFramePr>
        <p:xfrm>
          <a:off x="1813169" y="8227539"/>
          <a:ext cx="14352956" cy="4572000"/>
        </p:xfrm>
        <a:graphic>
          <a:graphicData uri="http://schemas.openxmlformats.org/drawingml/2006/table">
            <a:tbl>
              <a:tblPr firstRow="1" bandRow="1">
                <a:tableStyleId>{C083E6E3-FA7D-4D7B-A595-EF9225AFEA82}</a:tableStyleId>
              </a:tblPr>
              <a:tblGrid>
                <a:gridCol w="7176478">
                  <a:extLst>
                    <a:ext uri="{9D8B030D-6E8A-4147-A177-3AD203B41FA5}">
                      <a16:colId xmlns:a16="http://schemas.microsoft.com/office/drawing/2014/main" val="2407790498"/>
                    </a:ext>
                  </a:extLst>
                </a:gridCol>
                <a:gridCol w="7176478">
                  <a:extLst>
                    <a:ext uri="{9D8B030D-6E8A-4147-A177-3AD203B41FA5}">
                      <a16:colId xmlns:a16="http://schemas.microsoft.com/office/drawing/2014/main" val="3054215154"/>
                    </a:ext>
                  </a:extLst>
                </a:gridCol>
              </a:tblGrid>
              <a:tr h="762000">
                <a:tc gridSpan="2">
                  <a:txBody>
                    <a:bodyPr/>
                    <a:lstStyle/>
                    <a:p>
                      <a:pPr algn="ctr"/>
                      <a:r>
                        <a:rPr lang="en-US" altLang="zh-CN" sz="3200" dirty="0">
                          <a:latin typeface="Times New Roman" panose="02020603050405020304" pitchFamily="18" charset="0"/>
                          <a:cs typeface="Times New Roman" panose="02020603050405020304" pitchFamily="18" charset="0"/>
                        </a:rPr>
                        <a:t>Key performance Metrics</a:t>
                      </a:r>
                      <a:endParaRPr lang="zh-CN" altLang="en-US" sz="3200" dirty="0">
                        <a:latin typeface="Times New Roman" panose="02020603050405020304" pitchFamily="18" charset="0"/>
                        <a:cs typeface="Times New Roman" panose="02020603050405020304" pitchFamily="18" charset="0"/>
                      </a:endParaRPr>
                    </a:p>
                  </a:txBody>
                  <a:tcPr anchor="ctr">
                    <a:lnT w="19050" cap="flat" cmpd="sng" algn="ctr">
                      <a:solidFill>
                        <a:schemeClr val="tx1">
                          <a:lumMod val="85000"/>
                          <a:lumOff val="1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hMerge="1">
                  <a:txBody>
                    <a:bodyPr/>
                    <a:lstStyle/>
                    <a:p>
                      <a:endParaRPr lang="zh-CN" altLang="en-US" dirty="0"/>
                    </a:p>
                  </a:txBody>
                  <a:tcPr/>
                </a:tc>
                <a:extLst>
                  <a:ext uri="{0D108BD9-81ED-4DB2-BD59-A6C34878D82A}">
                    <a16:rowId xmlns:a16="http://schemas.microsoft.com/office/drawing/2014/main" val="2635138258"/>
                  </a:ext>
                </a:extLst>
              </a:tr>
              <a:tr h="762000">
                <a:tc>
                  <a:txBody>
                    <a:bodyPr/>
                    <a:lstStyle/>
                    <a:p>
                      <a:pPr algn="ctr"/>
                      <a:r>
                        <a:rPr lang="en-US" altLang="zh-CN" sz="3000" b="1" dirty="0">
                          <a:latin typeface="Times New Roman" panose="02020603050405020304" pitchFamily="18" charset="0"/>
                          <a:cs typeface="Times New Roman" panose="02020603050405020304" pitchFamily="18" charset="0"/>
                        </a:rPr>
                        <a:t>Metrics</a:t>
                      </a:r>
                      <a:endParaRPr lang="zh-CN" altLang="en-US" sz="3000" b="1" dirty="0">
                        <a:latin typeface="Times New Roman" panose="02020603050405020304" pitchFamily="18" charset="0"/>
                        <a:cs typeface="Times New Roman" panose="02020603050405020304" pitchFamily="18"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3000" b="1" dirty="0">
                          <a:latin typeface="Times New Roman" panose="02020603050405020304" pitchFamily="18" charset="0"/>
                          <a:cs typeface="Times New Roman" panose="02020603050405020304" pitchFamily="18" charset="0"/>
                        </a:rPr>
                        <a:t>Strategy</a:t>
                      </a:r>
                      <a:endParaRPr lang="zh-CN" altLang="en-US" sz="3000" b="1" dirty="0">
                        <a:latin typeface="Times New Roman" panose="02020603050405020304" pitchFamily="18" charset="0"/>
                        <a:cs typeface="Times New Roman" panose="02020603050405020304" pitchFamily="18" charset="0"/>
                      </a:endParaRP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5519675"/>
                  </a:ext>
                </a:extLst>
              </a:tr>
              <a:tr h="762000">
                <a:tc>
                  <a:txBody>
                    <a:bodyPr/>
                    <a:lstStyle/>
                    <a:p>
                      <a:pPr algn="ctr"/>
                      <a:r>
                        <a:rPr lang="en-US" altLang="zh-CN" sz="2800" dirty="0">
                          <a:latin typeface="Times New Roman" panose="02020603050405020304" pitchFamily="18" charset="0"/>
                          <a:cs typeface="Times New Roman" panose="02020603050405020304" pitchFamily="18" charset="0"/>
                        </a:rPr>
                        <a:t>Cumulative Return</a:t>
                      </a:r>
                      <a:endParaRPr lang="zh-CN" altLang="en-US" sz="2800" dirty="0">
                        <a:latin typeface="Times New Roman" panose="02020603050405020304" pitchFamily="18" charset="0"/>
                        <a:cs typeface="Times New Roman" panose="02020603050405020304" pitchFamily="18" charset="0"/>
                      </a:endParaRPr>
                    </a:p>
                  </a:txBody>
                  <a:tcPr anchor="ct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solidFill>
                      <a:srgbClr val="E2E2EB"/>
                    </a:solidFill>
                  </a:tcPr>
                </a:tc>
                <a:tc>
                  <a:txBody>
                    <a:bodyPr/>
                    <a:lstStyle/>
                    <a:p>
                      <a:pPr algn="ctr"/>
                      <a:r>
                        <a:rPr lang="en-US" altLang="zh-CN" sz="2800" dirty="0">
                          <a:latin typeface="Times New Roman" panose="02020603050405020304" pitchFamily="18" charset="0"/>
                          <a:cs typeface="Times New Roman" panose="02020603050405020304" pitchFamily="18" charset="0"/>
                        </a:rPr>
                        <a:t>9.19%</a:t>
                      </a:r>
                      <a:endParaRPr lang="zh-CN" altLang="en-US" sz="2800" dirty="0">
                        <a:latin typeface="Times New Roman" panose="02020603050405020304" pitchFamily="18" charset="0"/>
                        <a:cs typeface="Times New Roman" panose="02020603050405020304" pitchFamily="18" charset="0"/>
                      </a:endParaRPr>
                    </a:p>
                  </a:txBody>
                  <a:tcPr anchor="ct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solidFill>
                      <a:srgbClr val="E2E2EB"/>
                    </a:solidFill>
                  </a:tcPr>
                </a:tc>
                <a:extLst>
                  <a:ext uri="{0D108BD9-81ED-4DB2-BD59-A6C34878D82A}">
                    <a16:rowId xmlns:a16="http://schemas.microsoft.com/office/drawing/2014/main" val="2603546700"/>
                  </a:ext>
                </a:extLst>
              </a:tr>
              <a:tr h="762000">
                <a:tc>
                  <a:txBody>
                    <a:bodyPr/>
                    <a:lstStyle/>
                    <a:p>
                      <a:pPr algn="ctr"/>
                      <a:r>
                        <a:rPr lang="en-US" altLang="zh-CN" sz="2800" dirty="0">
                          <a:latin typeface="Times New Roman" panose="02020603050405020304" pitchFamily="18" charset="0"/>
                          <a:cs typeface="Times New Roman" panose="02020603050405020304" pitchFamily="18" charset="0"/>
                        </a:rPr>
                        <a:t>Sharpe</a:t>
                      </a:r>
                      <a:endParaRPr lang="zh-CN" altLang="en-US" sz="2800" dirty="0">
                        <a:latin typeface="Times New Roman" panose="02020603050405020304" pitchFamily="18" charset="0"/>
                        <a:cs typeface="Times New Roman" panose="02020603050405020304" pitchFamily="18" charset="0"/>
                      </a:endParaRPr>
                    </a:p>
                  </a:txBody>
                  <a:tcPr anchor="ctr">
                    <a:lnR w="12700" cap="flat" cmpd="sng" algn="ctr">
                      <a:solidFill>
                        <a:schemeClr val="bg1">
                          <a:lumMod val="65000"/>
                        </a:schemeClr>
                      </a:solidFill>
                      <a:prstDash val="solid"/>
                      <a:round/>
                      <a:headEnd type="none" w="med" len="med"/>
                      <a:tailEnd type="none" w="med" len="med"/>
                    </a:lnR>
                    <a:noFill/>
                  </a:tcPr>
                </a:tc>
                <a:tc>
                  <a:txBody>
                    <a:bodyPr/>
                    <a:lstStyle/>
                    <a:p>
                      <a:pPr algn="ctr"/>
                      <a:r>
                        <a:rPr lang="en-US" altLang="zh-CN" sz="2800" dirty="0">
                          <a:latin typeface="Times New Roman" panose="02020603050405020304" pitchFamily="18" charset="0"/>
                          <a:cs typeface="Times New Roman" panose="02020603050405020304" pitchFamily="18" charset="0"/>
                        </a:rPr>
                        <a:t>2.32</a:t>
                      </a:r>
                      <a:endParaRPr lang="zh-CN" altLang="en-US" sz="2800" dirty="0">
                        <a:latin typeface="Times New Roman" panose="02020603050405020304" pitchFamily="18" charset="0"/>
                        <a:cs typeface="Times New Roman" panose="02020603050405020304" pitchFamily="18" charset="0"/>
                      </a:endParaRPr>
                    </a:p>
                  </a:txBody>
                  <a:tcPr anchor="ctr">
                    <a:lnL w="12700" cap="flat" cmpd="sng" algn="ctr">
                      <a:solidFill>
                        <a:schemeClr val="bg1">
                          <a:lumMod val="65000"/>
                        </a:schemeClr>
                      </a:solidFill>
                      <a:prstDash val="solid"/>
                      <a:round/>
                      <a:headEnd type="none" w="med" len="med"/>
                      <a:tailEnd type="none" w="med" len="med"/>
                    </a:lnL>
                    <a:noFill/>
                  </a:tcPr>
                </a:tc>
                <a:extLst>
                  <a:ext uri="{0D108BD9-81ED-4DB2-BD59-A6C34878D82A}">
                    <a16:rowId xmlns:a16="http://schemas.microsoft.com/office/drawing/2014/main" val="1371938841"/>
                  </a:ext>
                </a:extLst>
              </a:tr>
              <a:tr h="762000">
                <a:tc>
                  <a:txBody>
                    <a:bodyPr/>
                    <a:lstStyle/>
                    <a:p>
                      <a:pPr algn="ctr"/>
                      <a:r>
                        <a:rPr lang="en-US" altLang="zh-CN" sz="2800" dirty="0">
                          <a:latin typeface="Times New Roman" panose="02020603050405020304" pitchFamily="18" charset="0"/>
                          <a:cs typeface="Times New Roman" panose="02020603050405020304" pitchFamily="18" charset="0"/>
                        </a:rPr>
                        <a:t>Max Drawdown</a:t>
                      </a:r>
                      <a:endParaRPr lang="zh-CN" altLang="en-US" sz="2800" dirty="0">
                        <a:latin typeface="Times New Roman" panose="02020603050405020304" pitchFamily="18" charset="0"/>
                        <a:cs typeface="Times New Roman" panose="02020603050405020304" pitchFamily="18" charset="0"/>
                      </a:endParaRPr>
                    </a:p>
                  </a:txBody>
                  <a:tcPr anchor="ctr">
                    <a:lnR w="12700" cap="flat" cmpd="sng" algn="ctr">
                      <a:solidFill>
                        <a:schemeClr val="bg1">
                          <a:lumMod val="65000"/>
                        </a:schemeClr>
                      </a:solidFill>
                      <a:prstDash val="solid"/>
                      <a:round/>
                      <a:headEnd type="none" w="med" len="med"/>
                      <a:tailEnd type="none" w="med" len="med"/>
                    </a:lnR>
                    <a:solidFill>
                      <a:srgbClr val="E2E2EB"/>
                    </a:solidFill>
                  </a:tcPr>
                </a:tc>
                <a:tc>
                  <a:txBody>
                    <a:bodyPr/>
                    <a:lstStyle/>
                    <a:p>
                      <a:pPr algn="ctr"/>
                      <a:r>
                        <a:rPr lang="en-US" altLang="zh-CN" sz="2800" dirty="0">
                          <a:latin typeface="Times New Roman" panose="02020603050405020304" pitchFamily="18" charset="0"/>
                          <a:cs typeface="Times New Roman" panose="02020603050405020304" pitchFamily="18" charset="0"/>
                        </a:rPr>
                        <a:t>-5.89%</a:t>
                      </a:r>
                      <a:endParaRPr lang="zh-CN" altLang="en-US" sz="2800" dirty="0">
                        <a:latin typeface="Times New Roman" panose="02020603050405020304" pitchFamily="18" charset="0"/>
                        <a:cs typeface="Times New Roman" panose="02020603050405020304" pitchFamily="18" charset="0"/>
                      </a:endParaRPr>
                    </a:p>
                  </a:txBody>
                  <a:tcPr anchor="ctr">
                    <a:lnL w="12700" cap="flat" cmpd="sng" algn="ctr">
                      <a:solidFill>
                        <a:schemeClr val="bg1">
                          <a:lumMod val="65000"/>
                        </a:schemeClr>
                      </a:solidFill>
                      <a:prstDash val="solid"/>
                      <a:round/>
                      <a:headEnd type="none" w="med" len="med"/>
                      <a:tailEnd type="none" w="med" len="med"/>
                    </a:lnL>
                    <a:solidFill>
                      <a:srgbClr val="E2E2EB"/>
                    </a:solidFill>
                  </a:tcPr>
                </a:tc>
                <a:extLst>
                  <a:ext uri="{0D108BD9-81ED-4DB2-BD59-A6C34878D82A}">
                    <a16:rowId xmlns:a16="http://schemas.microsoft.com/office/drawing/2014/main" val="1082014977"/>
                  </a:ext>
                </a:extLst>
              </a:tr>
              <a:tr h="762000">
                <a:tc>
                  <a:txBody>
                    <a:bodyPr/>
                    <a:lstStyle/>
                    <a:p>
                      <a:pPr algn="ctr"/>
                      <a:r>
                        <a:rPr lang="en-US" altLang="zh-CN" sz="2800" dirty="0">
                          <a:latin typeface="Times New Roman" panose="02020603050405020304" pitchFamily="18" charset="0"/>
                          <a:cs typeface="Times New Roman" panose="02020603050405020304" pitchFamily="18" charset="0"/>
                        </a:rPr>
                        <a:t>Volatility(ann.)</a:t>
                      </a:r>
                      <a:endParaRPr lang="zh-CN" altLang="en-US" sz="2800" dirty="0">
                        <a:latin typeface="Times New Roman" panose="02020603050405020304" pitchFamily="18" charset="0"/>
                        <a:cs typeface="Times New Roman" panose="02020603050405020304" pitchFamily="18" charset="0"/>
                      </a:endParaRPr>
                    </a:p>
                  </a:txBody>
                  <a:tcPr anchor="ctr">
                    <a:lnR w="12700" cap="flat" cmpd="sng" algn="ctr">
                      <a:solidFill>
                        <a:schemeClr val="bg1">
                          <a:lumMod val="65000"/>
                        </a:schemeClr>
                      </a:solidFill>
                      <a:prstDash val="solid"/>
                      <a:round/>
                      <a:headEnd type="none" w="med" len="med"/>
                      <a:tailEnd type="none" w="med" len="med"/>
                    </a:lnR>
                    <a:lnB w="19050" cap="flat" cmpd="sng" algn="ctr">
                      <a:solidFill>
                        <a:schemeClr val="tx1">
                          <a:lumMod val="85000"/>
                          <a:lumOff val="15000"/>
                        </a:schemeClr>
                      </a:solidFill>
                      <a:prstDash val="solid"/>
                      <a:round/>
                      <a:headEnd type="none" w="med" len="med"/>
                      <a:tailEnd type="none" w="med" len="med"/>
                    </a:lnB>
                    <a:noFill/>
                  </a:tcPr>
                </a:tc>
                <a:tc>
                  <a:txBody>
                    <a:bodyPr/>
                    <a:lstStyle/>
                    <a:p>
                      <a:pPr algn="ctr"/>
                      <a:r>
                        <a:rPr lang="en-US" altLang="zh-CN" sz="2800" dirty="0">
                          <a:latin typeface="Times New Roman" panose="02020603050405020304" pitchFamily="18" charset="0"/>
                          <a:cs typeface="Times New Roman" panose="02020603050405020304" pitchFamily="18" charset="0"/>
                        </a:rPr>
                        <a:t>25.9%</a:t>
                      </a:r>
                      <a:endParaRPr lang="zh-CN" altLang="en-US" sz="2800" dirty="0">
                        <a:latin typeface="Times New Roman" panose="02020603050405020304" pitchFamily="18" charset="0"/>
                        <a:cs typeface="Times New Roman" panose="02020603050405020304" pitchFamily="18" charset="0"/>
                      </a:endParaRPr>
                    </a:p>
                  </a:txBody>
                  <a:tcPr anchor="ctr">
                    <a:lnL w="12700" cap="flat" cmpd="sng" algn="ctr">
                      <a:solidFill>
                        <a:schemeClr val="bg1">
                          <a:lumMod val="65000"/>
                        </a:schemeClr>
                      </a:solidFill>
                      <a:prstDash val="solid"/>
                      <a:round/>
                      <a:headEnd type="none" w="med" len="med"/>
                      <a:tailEnd type="none" w="med" len="med"/>
                    </a:lnL>
                    <a:lnB w="19050" cap="flat" cmpd="sng" algn="ctr">
                      <a:solidFill>
                        <a:schemeClr val="tx1">
                          <a:lumMod val="85000"/>
                          <a:lumOff val="15000"/>
                        </a:schemeClr>
                      </a:solidFill>
                      <a:prstDash val="solid"/>
                      <a:round/>
                      <a:headEnd type="none" w="med" len="med"/>
                      <a:tailEnd type="none" w="med" len="med"/>
                    </a:lnB>
                    <a:noFill/>
                  </a:tcPr>
                </a:tc>
                <a:extLst>
                  <a:ext uri="{0D108BD9-81ED-4DB2-BD59-A6C34878D82A}">
                    <a16:rowId xmlns:a16="http://schemas.microsoft.com/office/drawing/2014/main" val="435419582"/>
                  </a:ext>
                </a:extLst>
              </a:tr>
            </a:tbl>
          </a:graphicData>
        </a:graphic>
      </p:graphicFrame>
      <p:pic>
        <p:nvPicPr>
          <p:cNvPr id="8" name="图片 7">
            <a:hlinkClick r:id="rId2" action="ppaction://hlinkfile"/>
            <a:extLst>
              <a:ext uri="{FF2B5EF4-FFF2-40B4-BE49-F238E27FC236}">
                <a16:creationId xmlns:a16="http://schemas.microsoft.com/office/drawing/2014/main" id="{763522D6-6873-7ADB-E4E4-E88F1A7D22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71031" y="2034771"/>
            <a:ext cx="8144120" cy="5207000"/>
          </a:xfrm>
          <a:prstGeom prst="rect">
            <a:avLst/>
          </a:prstGeom>
        </p:spPr>
      </p:pic>
    </p:spTree>
    <p:extLst>
      <p:ext uri="{BB962C8B-B14F-4D97-AF65-F5344CB8AC3E}">
        <p14:creationId xmlns:p14="http://schemas.microsoft.com/office/powerpoint/2010/main" val="259234609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1440" y="-15071"/>
            <a:ext cx="24643080" cy="13716000"/>
          </a:xfrm>
          <a:prstGeom prst="rect">
            <a:avLst/>
          </a:prstGeom>
          <a:solidFill>
            <a:srgbClr val="441D85"/>
          </a:solid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defRPr/>
            </a:pPr>
            <a:endParaRPr kumimoji="0" lang="zh-CN" altLang="en-US" sz="3200" b="0" i="0" u="none" strike="noStrike" kern="0" cap="none" spc="0" normalizeH="0" baseline="0" noProof="0" dirty="0">
              <a:ln>
                <a:noFill/>
              </a:ln>
              <a:solidFill>
                <a:srgbClr val="FFFFFF"/>
              </a:solidFill>
              <a:effectLst/>
              <a:uLnTx/>
              <a:uFillTx/>
              <a:latin typeface="Helvetica Neue Medium"/>
              <a:ea typeface="Helvetica Neue Medium"/>
              <a:cs typeface="Helvetica Neue Medium"/>
              <a:sym typeface="Helvetica Neue Medium"/>
            </a:endParaRPr>
          </a:p>
        </p:txBody>
      </p:sp>
      <p:pic>
        <p:nvPicPr>
          <p:cNvPr id="3" name="图片 2"/>
          <p:cNvPicPr>
            <a:picLocks noChangeAspect="1"/>
          </p:cNvPicPr>
          <p:nvPr/>
        </p:nvPicPr>
        <p:blipFill rotWithShape="1">
          <a:blip r:embed="rId3"/>
          <a:srcRect t="12786" r="5780"/>
          <a:stretch>
            <a:fillRect/>
          </a:stretch>
        </p:blipFill>
        <p:spPr>
          <a:xfrm>
            <a:off x="15671801" y="-15071"/>
            <a:ext cx="8712200" cy="7580617"/>
          </a:xfrm>
          <a:prstGeom prst="rect">
            <a:avLst/>
          </a:prstGeom>
        </p:spPr>
      </p:pic>
      <p:sp>
        <p:nvSpPr>
          <p:cNvPr id="4" name="矩形 10"/>
          <p:cNvSpPr/>
          <p:nvPr/>
        </p:nvSpPr>
        <p:spPr>
          <a:xfrm>
            <a:off x="-91440" y="7862125"/>
            <a:ext cx="24643080" cy="6049612"/>
          </a:xfrm>
          <a:prstGeom prst="rect">
            <a:avLst/>
          </a:prstGeom>
          <a:solidFill>
            <a:srgbClr val="441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828800" rtl="0" eaLnBrk="1" fontAlgn="auto" latinLnBrk="0" hangingPunct="1">
              <a:lnSpc>
                <a:spcPct val="100000"/>
              </a:lnSpc>
              <a:spcBef>
                <a:spcPts val="0"/>
              </a:spcBef>
              <a:spcAft>
                <a:spcPts val="0"/>
              </a:spcAft>
              <a:buClrTx/>
              <a:buSzTx/>
              <a:buFontTx/>
              <a:buNone/>
              <a:defRPr/>
            </a:pPr>
            <a:endParaRPr kumimoji="0" lang="zh-CN" altLang="en-US" sz="36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Helvetica Neue"/>
              <a:sym typeface="Helvetica Neue"/>
            </a:endParaRPr>
          </a:p>
        </p:txBody>
      </p:sp>
      <p:sp>
        <p:nvSpPr>
          <p:cNvPr id="13" name="文本框 98"/>
          <p:cNvSpPr txBox="1"/>
          <p:nvPr/>
        </p:nvSpPr>
        <p:spPr>
          <a:xfrm>
            <a:off x="1614742" y="5749664"/>
            <a:ext cx="18217578" cy="1862048"/>
          </a:xfrm>
          <a:prstGeom prst="rect">
            <a:avLst/>
          </a:prstGeom>
          <a:noFill/>
        </p:spPr>
        <p:txBody>
          <a:bodyPr wrap="square" rtlCol="0">
            <a:spAutoFit/>
          </a:bodyPr>
          <a:lstStyle/>
          <a:p>
            <a:pPr marL="0" marR="0" lvl="0" indent="0" algn="l" defTabSz="1828800" rtl="0" eaLnBrk="1" fontAlgn="auto" latinLnBrk="0" hangingPunct="1">
              <a:lnSpc>
                <a:spcPct val="100000"/>
              </a:lnSpc>
              <a:spcBef>
                <a:spcPts val="0"/>
              </a:spcBef>
              <a:spcAft>
                <a:spcPts val="0"/>
              </a:spcAft>
              <a:buClrTx/>
              <a:buSzTx/>
              <a:buFontTx/>
              <a:buNone/>
              <a:defRPr/>
            </a:pPr>
            <a:r>
              <a:rPr kumimoji="0" lang="en-US" altLang="zh-CN" sz="11500" b="1" i="0" u="none" strike="noStrike" kern="1200" cap="none" spc="-100" normalizeH="0" baseline="0" noProof="0" dirty="0">
                <a:ln>
                  <a:noFill/>
                </a:ln>
                <a:solidFill>
                  <a:schemeClr val="bg1"/>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rPr>
              <a:t>Thanks </a:t>
            </a:r>
            <a:r>
              <a:rPr lang="en-US" altLang="zh-CN" sz="11500" b="1" kern="1200" spc="-1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for</a:t>
            </a:r>
            <a:r>
              <a:rPr lang="zh-CN" altLang="en-US" sz="11500" b="1" kern="1200" spc="-1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1500" b="1" kern="1200" spc="-1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Listening</a:t>
            </a:r>
            <a:r>
              <a:rPr lang="zh-CN" altLang="en-US" sz="11500" b="1" kern="1200" spc="-1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endParaRPr kumimoji="0" lang="en-US" altLang="zh-CN" sz="19900" b="1" i="0" u="none" strike="noStrike" kern="1200" cap="none" spc="-100" normalizeH="0" baseline="0" noProof="0" dirty="0">
              <a:ln>
                <a:noFill/>
              </a:ln>
              <a:solidFill>
                <a:schemeClr val="bg1"/>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Helvetica Neue"/>
            </a:endParaRPr>
          </a:p>
        </p:txBody>
      </p:sp>
      <p:pic>
        <p:nvPicPr>
          <p:cNvPr id="7" name="Picture 6" descr="A black background with white text&#10;&#10;Description automatically generate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797" y="0"/>
            <a:ext cx="15019083" cy="2097390"/>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上海高楼摄影图高清摄影大图-千库网">
            <a:extLst>
              <a:ext uri="{FF2B5EF4-FFF2-40B4-BE49-F238E27FC236}">
                <a16:creationId xmlns:a16="http://schemas.microsoft.com/office/drawing/2014/main" id="{BBBEFA6B-0FB6-95E1-02F6-034D47E80380}"/>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58" y="-325755"/>
            <a:ext cx="25025282" cy="14367510"/>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51" name="文本框 50"/>
          <p:cNvSpPr txBox="1"/>
          <p:nvPr/>
        </p:nvSpPr>
        <p:spPr>
          <a:xfrm>
            <a:off x="26378420" y="7388610"/>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400" rtl="0" fontAlgn="auto" latinLnBrk="0" hangingPunct="0">
              <a:lnSpc>
                <a:spcPct val="100000"/>
              </a:lnSpc>
              <a:spcBef>
                <a:spcPts val="0"/>
              </a:spcBef>
              <a:spcAft>
                <a:spcPts val="0"/>
              </a:spcAft>
              <a:buClrTx/>
              <a:buSzTx/>
              <a:buFontTx/>
              <a:buNone/>
            </a:pPr>
            <a:endParaRPr kumimoji="0" lang="zh-CN" alt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矩形 11">
            <a:extLst>
              <a:ext uri="{FF2B5EF4-FFF2-40B4-BE49-F238E27FC236}">
                <a16:creationId xmlns:a16="http://schemas.microsoft.com/office/drawing/2014/main" id="{0CC31890-EB89-F306-6233-D051601CBCB3}"/>
              </a:ext>
            </a:extLst>
          </p:cNvPr>
          <p:cNvSpPr/>
          <p:nvPr/>
        </p:nvSpPr>
        <p:spPr>
          <a:xfrm>
            <a:off x="-92724" y="3304152"/>
            <a:ext cx="21159093" cy="5476435"/>
          </a:xfrm>
          <a:prstGeom prst="rect">
            <a:avLst/>
          </a:prstGeom>
          <a:solidFill>
            <a:srgbClr val="441D85"/>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01"/>
          <p:cNvSpPr txBox="1"/>
          <p:nvPr/>
        </p:nvSpPr>
        <p:spPr>
          <a:xfrm>
            <a:off x="870188" y="4226342"/>
            <a:ext cx="2667397" cy="3180358"/>
          </a:xfrm>
          <a:prstGeom prst="rect">
            <a:avLst/>
          </a:prstGeom>
          <a:ln w="12700">
            <a:miter lim="400000"/>
          </a:ln>
        </p:spPr>
        <p:txBody>
          <a:bodyPr wrap="none" lIns="50800" tIns="50800" rIns="50800" bIns="50800" anchor="ctr">
            <a:spAutoFit/>
          </a:bodyPr>
          <a:lstStyle>
            <a:lvl1pPr>
              <a:defRPr sz="19200" spc="-2112">
                <a:solidFill>
                  <a:srgbClr val="5F1B1B"/>
                </a:solidFill>
                <a:latin typeface="Source Han Sans CN Regular"/>
                <a:ea typeface="Source Han Sans CN Regular"/>
                <a:cs typeface="Source Han Sans CN Regular"/>
                <a:sym typeface="Source Han Sans CN Regular"/>
              </a:defRPr>
            </a:lvl1pPr>
          </a:lstStyle>
          <a:p>
            <a:r>
              <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01</a:t>
            </a:r>
          </a:p>
        </p:txBody>
      </p:sp>
      <p:sp>
        <p:nvSpPr>
          <p:cNvPr id="18" name="Shareholding structure"/>
          <p:cNvSpPr txBox="1"/>
          <p:nvPr/>
        </p:nvSpPr>
        <p:spPr>
          <a:xfrm>
            <a:off x="5048263" y="6579325"/>
            <a:ext cx="13972477" cy="779701"/>
          </a:xfrm>
          <a:prstGeom prst="rect">
            <a:avLst/>
          </a:prstGeom>
          <a:noFill/>
          <a:ln w="12700" cap="flat">
            <a:noFill/>
            <a:miter lim="400000"/>
          </a:ln>
          <a:effectLst/>
        </p:spPr>
        <p:txBody>
          <a:bodyPr wrap="square" lIns="50800" tIns="50800" rIns="50800" bIns="50800" numCol="1" anchor="ctr">
            <a:spAutoFit/>
          </a:bodyPr>
          <a:lstStyle>
            <a:lvl1pPr algn="l">
              <a:defRPr sz="4900" cap="all">
                <a:solidFill>
                  <a:srgbClr val="5F1B1B"/>
                </a:solidFill>
                <a:latin typeface="Source Han Sans CN Bold Bold"/>
                <a:ea typeface="Source Han Sans CN Bold Bold"/>
                <a:cs typeface="Source Han Sans CN Bold Bold"/>
                <a:sym typeface="Source Han Sans CN Bold Bold"/>
              </a:defRPr>
            </a:lvl1pPr>
          </a:lstStyle>
          <a:p>
            <a:r>
              <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Data Source, Class and Data Reading</a:t>
            </a:r>
          </a:p>
        </p:txBody>
      </p:sp>
      <p:sp>
        <p:nvSpPr>
          <p:cNvPr id="19" name="XX股结构"/>
          <p:cNvSpPr txBox="1"/>
          <p:nvPr/>
        </p:nvSpPr>
        <p:spPr>
          <a:xfrm>
            <a:off x="4993622" y="4692700"/>
            <a:ext cx="16527787" cy="1333698"/>
          </a:xfrm>
          <a:prstGeom prst="rect">
            <a:avLst/>
          </a:prstGeom>
          <a:noFill/>
          <a:ln w="12700" cap="flat">
            <a:noFill/>
            <a:miter lim="400000"/>
          </a:ln>
          <a:effectLst/>
        </p:spPr>
        <p:txBody>
          <a:bodyPr wrap="square" lIns="50800" tIns="50800" rIns="50800" bIns="50800" numCol="1" anchor="ctr">
            <a:spAutoFit/>
          </a:bodyPr>
          <a:lstStyle>
            <a:lvl1pPr>
              <a:defRPr sz="15400">
                <a:solidFill>
                  <a:srgbClr val="5F1B1B"/>
                </a:solidFill>
                <a:latin typeface="Source Han Sans CN Medium"/>
                <a:ea typeface="Source Han Sans CN Medium"/>
                <a:cs typeface="Source Han Sans CN Medium"/>
                <a:sym typeface="Source Han Sans CN Medium"/>
              </a:defRPr>
            </a:lvl1pPr>
          </a:lstStyle>
          <a:p>
            <a:pPr algn="l" defTabSz="1828800" hangingPunct="1"/>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Data Preprocess &amp; Infrastructure</a:t>
            </a:r>
            <a:endPar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FF08CB09-35E9-957F-D55C-9D326C528259}"/>
              </a:ext>
            </a:extLst>
          </p:cNvPr>
          <p:cNvSpPr/>
          <p:nvPr/>
        </p:nvSpPr>
        <p:spPr>
          <a:xfrm>
            <a:off x="596919" y="7311352"/>
            <a:ext cx="3213934" cy="953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2"/>
          <p:cNvSpPr>
            <a:spLocks noGrp="1"/>
          </p:cNvSpPr>
          <p:nvPr>
            <p:ph type="title"/>
          </p:nvPr>
        </p:nvSpPr>
        <p:spPr>
          <a:xfrm>
            <a:off x="727710" y="222009"/>
            <a:ext cx="15118080" cy="723900"/>
          </a:xfrm>
        </p:spPr>
        <p:txBody>
          <a:bodyPr>
            <a:noAutofit/>
          </a:bodyPr>
          <a:lstStyle/>
          <a:p>
            <a:r>
              <a:rPr lang="en-US" altLang="zh-CN" sz="5400" kern="0" dirty="0">
                <a:solidFill>
                  <a:srgbClr val="FFFFFF"/>
                </a:solidFill>
                <a:latin typeface="Times New Roman" panose="02020603050405020304" pitchFamily="18" charset="0"/>
                <a:cs typeface="Times New Roman" panose="02020603050405020304" pitchFamily="18" charset="0"/>
                <a:sym typeface="Helvetica Neue"/>
              </a:rPr>
              <a:t>Data Foundation - Data Source</a:t>
            </a:r>
            <a:endParaRPr lang="en-US" sz="5400" dirty="0">
              <a:latin typeface="Times New Roman" panose="02020603050405020304" pitchFamily="18" charset="0"/>
              <a:cs typeface="Times New Roman" panose="02020603050405020304" pitchFamily="18" charset="0"/>
            </a:endParaRPr>
          </a:p>
        </p:txBody>
      </p:sp>
      <p:sp>
        <p:nvSpPr>
          <p:cNvPr id="41" name="在公司开放、包容、扁平化的…"/>
          <p:cNvSpPr txBox="1"/>
          <p:nvPr/>
        </p:nvSpPr>
        <p:spPr>
          <a:xfrm>
            <a:off x="1622878" y="1806691"/>
            <a:ext cx="15824198" cy="1781834"/>
          </a:xfrm>
          <a:prstGeom prst="rect">
            <a:avLst/>
          </a:prstGeom>
          <a:ln w="12700">
            <a:miter lim="400000"/>
          </a:ln>
        </p:spPr>
        <p:txBody>
          <a:bodyPr wrap="square" lIns="50800" tIns="50800" rIns="50800" bIns="50800" anchor="ctr">
            <a:spAutoFit/>
          </a:bodyPr>
          <a:lstStyle/>
          <a:p>
            <a:pPr algn="l">
              <a:lnSpc>
                <a:spcPct val="150000"/>
              </a:lnSpc>
              <a:defRPr sz="4800">
                <a:latin typeface="Source Han Sans CN Regular"/>
                <a:ea typeface="Source Han Sans CN Regular"/>
                <a:cs typeface="Source Han Sans CN Regular"/>
                <a:sym typeface="Source Han Sans CN Regular"/>
              </a:defRPr>
            </a:pPr>
            <a:r>
              <a:rPr lang="en-US" altLang="zh-CN" sz="4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Source Han Sans CN Regular"/>
              </a:rPr>
              <a:t>Minute-level trading data of  CSI 300 Index component stocks</a:t>
            </a:r>
            <a:r>
              <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Source Han Sans CN Regular"/>
              </a:rPr>
              <a:t>:</a:t>
            </a:r>
            <a:r>
              <a:rPr lang="zh-CN" altLang="en-US" sz="3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Source Han Sans CN Regular"/>
              </a:rPr>
              <a:t> </a:t>
            </a:r>
            <a:r>
              <a:rPr lang="en-US" altLang="zh-CN" sz="3200" b="1" dirty="0" err="1">
                <a:solidFill>
                  <a:srgbClr val="000000"/>
                </a:solidFill>
                <a:latin typeface="Times New Roman" panose="02020603050405020304" pitchFamily="18" charset="0"/>
                <a:ea typeface="等线" panose="02010600030101010101" pitchFamily="2" charset="-122"/>
                <a:cs typeface="Times New Roman" panose="02020603050405020304" pitchFamily="18" charset="0"/>
                <a:sym typeface="Source Han Sans CN Regular"/>
              </a:rPr>
              <a:t>T</a:t>
            </a:r>
            <a:r>
              <a:rPr lang="en-US" altLang="zh-CN" sz="3200" b="1" i="0" u="none" strike="noStrike" dirty="0" err="1">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rading_Date</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 </a:t>
            </a:r>
            <a:r>
              <a:rPr lang="en-US" altLang="zh-CN" sz="3200" b="1" dirty="0" err="1">
                <a:solidFill>
                  <a:srgbClr val="000000"/>
                </a:solidFill>
                <a:latin typeface="Times New Roman" panose="02020603050405020304" pitchFamily="18" charset="0"/>
                <a:ea typeface="等线" panose="02010600030101010101" pitchFamily="2" charset="-122"/>
                <a:cs typeface="Times New Roman" panose="02020603050405020304" pitchFamily="18" charset="0"/>
              </a:rPr>
              <a:t>T</a:t>
            </a:r>
            <a:r>
              <a:rPr lang="en-US" altLang="zh-CN" sz="3200" b="1" i="0" u="none" strike="noStrike" dirty="0" err="1">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rading_Time</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O</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pen; </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H</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igh; </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L</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ow; </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C</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lose; </a:t>
            </a:r>
            <a:r>
              <a:rPr lang="en-US" altLang="zh-CN" sz="3200" b="1" dirty="0">
                <a:solidFill>
                  <a:srgbClr val="000000"/>
                </a:solidFill>
                <a:latin typeface="Times New Roman" panose="02020603050405020304" pitchFamily="18" charset="0"/>
                <a:ea typeface="等线" panose="02010600030101010101" pitchFamily="2" charset="-122"/>
                <a:cs typeface="Times New Roman" panose="02020603050405020304" pitchFamily="18" charset="0"/>
              </a:rPr>
              <a:t>V</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olume; Amount</a:t>
            </a:r>
          </a:p>
        </p:txBody>
      </p:sp>
      <p:sp>
        <p:nvSpPr>
          <p:cNvPr id="4" name="矩形: 圆角 4">
            <a:extLst>
              <a:ext uri="{FF2B5EF4-FFF2-40B4-BE49-F238E27FC236}">
                <a16:creationId xmlns:a16="http://schemas.microsoft.com/office/drawing/2014/main" id="{A7468C6A-CEB3-8DDF-5E94-38FD18F771F7}"/>
              </a:ext>
            </a:extLst>
          </p:cNvPr>
          <p:cNvSpPr/>
          <p:nvPr/>
        </p:nvSpPr>
        <p:spPr>
          <a:xfrm>
            <a:off x="913384" y="8337209"/>
            <a:ext cx="125157" cy="1738214"/>
          </a:xfrm>
          <a:prstGeom prst="roundRect">
            <a:avLst/>
          </a:prstGeom>
          <a:solidFill>
            <a:schemeClr val="bg1">
              <a:lumMod val="65000"/>
            </a:schemeClr>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graphicFrame>
        <p:nvGraphicFramePr>
          <p:cNvPr id="5" name="表格 4">
            <a:extLst>
              <a:ext uri="{FF2B5EF4-FFF2-40B4-BE49-F238E27FC236}">
                <a16:creationId xmlns:a16="http://schemas.microsoft.com/office/drawing/2014/main" id="{0A47B4D3-AB06-5EDF-08C2-6B40A1E3FAF0}"/>
              </a:ext>
            </a:extLst>
          </p:cNvPr>
          <p:cNvGraphicFramePr>
            <a:graphicFrameLocks noGrp="1"/>
          </p:cNvGraphicFramePr>
          <p:nvPr>
            <p:extLst>
              <p:ext uri="{D42A27DB-BD31-4B8C-83A1-F6EECF244321}">
                <p14:modId xmlns:p14="http://schemas.microsoft.com/office/powerpoint/2010/main" val="4092369450"/>
              </p:ext>
            </p:extLst>
          </p:nvPr>
        </p:nvGraphicFramePr>
        <p:xfrm>
          <a:off x="10167257" y="3916842"/>
          <a:ext cx="13955486" cy="2941159"/>
        </p:xfrm>
        <a:graphic>
          <a:graphicData uri="http://schemas.openxmlformats.org/drawingml/2006/table">
            <a:tbl>
              <a:tblPr>
                <a:tableStyleId>{74C1A8A3-306A-4EB7-A6B1-4F7E0EB9C5D6}</a:tableStyleId>
              </a:tblPr>
              <a:tblGrid>
                <a:gridCol w="1965188">
                  <a:extLst>
                    <a:ext uri="{9D8B030D-6E8A-4147-A177-3AD203B41FA5}">
                      <a16:colId xmlns:a16="http://schemas.microsoft.com/office/drawing/2014/main" val="1972117936"/>
                    </a:ext>
                  </a:extLst>
                </a:gridCol>
                <a:gridCol w="2252122">
                  <a:extLst>
                    <a:ext uri="{9D8B030D-6E8A-4147-A177-3AD203B41FA5}">
                      <a16:colId xmlns:a16="http://schemas.microsoft.com/office/drawing/2014/main" val="680697689"/>
                    </a:ext>
                  </a:extLst>
                </a:gridCol>
                <a:gridCol w="2725782">
                  <a:extLst>
                    <a:ext uri="{9D8B030D-6E8A-4147-A177-3AD203B41FA5}">
                      <a16:colId xmlns:a16="http://schemas.microsoft.com/office/drawing/2014/main" val="667583056"/>
                    </a:ext>
                  </a:extLst>
                </a:gridCol>
                <a:gridCol w="920551">
                  <a:extLst>
                    <a:ext uri="{9D8B030D-6E8A-4147-A177-3AD203B41FA5}">
                      <a16:colId xmlns:a16="http://schemas.microsoft.com/office/drawing/2014/main" val="1409931621"/>
                    </a:ext>
                  </a:extLst>
                </a:gridCol>
                <a:gridCol w="920551">
                  <a:extLst>
                    <a:ext uri="{9D8B030D-6E8A-4147-A177-3AD203B41FA5}">
                      <a16:colId xmlns:a16="http://schemas.microsoft.com/office/drawing/2014/main" val="2953981346"/>
                    </a:ext>
                  </a:extLst>
                </a:gridCol>
                <a:gridCol w="920551">
                  <a:extLst>
                    <a:ext uri="{9D8B030D-6E8A-4147-A177-3AD203B41FA5}">
                      <a16:colId xmlns:a16="http://schemas.microsoft.com/office/drawing/2014/main" val="51567022"/>
                    </a:ext>
                  </a:extLst>
                </a:gridCol>
                <a:gridCol w="1071205">
                  <a:extLst>
                    <a:ext uri="{9D8B030D-6E8A-4147-A177-3AD203B41FA5}">
                      <a16:colId xmlns:a16="http://schemas.microsoft.com/office/drawing/2014/main" val="4273059513"/>
                    </a:ext>
                  </a:extLst>
                </a:gridCol>
                <a:gridCol w="1252406">
                  <a:extLst>
                    <a:ext uri="{9D8B030D-6E8A-4147-A177-3AD203B41FA5}">
                      <a16:colId xmlns:a16="http://schemas.microsoft.com/office/drawing/2014/main" val="4113424840"/>
                    </a:ext>
                  </a:extLst>
                </a:gridCol>
                <a:gridCol w="1927130">
                  <a:extLst>
                    <a:ext uri="{9D8B030D-6E8A-4147-A177-3AD203B41FA5}">
                      <a16:colId xmlns:a16="http://schemas.microsoft.com/office/drawing/2014/main" val="3097437873"/>
                    </a:ext>
                  </a:extLst>
                </a:gridCol>
              </a:tblGrid>
              <a:tr h="828253">
                <a:tc>
                  <a:txBody>
                    <a:bodyPr/>
                    <a:lstStyle/>
                    <a:p>
                      <a:pPr algn="ctr" fontAlgn="ctr"/>
                      <a:r>
                        <a:rPr lang="en-US" sz="2800" b="1" u="none" strike="noStrike" dirty="0" err="1">
                          <a:solidFill>
                            <a:schemeClr val="tx1">
                              <a:lumMod val="75000"/>
                              <a:lumOff val="25000"/>
                            </a:schemeClr>
                          </a:solidFill>
                          <a:effectLst/>
                          <a:latin typeface="Times New Roman" panose="02020603050405020304" pitchFamily="18" charset="0"/>
                          <a:cs typeface="Times New Roman" panose="02020603050405020304" pitchFamily="18" charset="0"/>
                        </a:rPr>
                        <a:t>Security_Id</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w="12700" cap="flat" cmpd="sng" algn="ctr">
                      <a:noFill/>
                      <a:prstDash val="solid"/>
                      <a:round/>
                      <a:headEnd type="none" w="med" len="med"/>
                      <a:tailEnd type="none" w="med" len="med"/>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err="1">
                          <a:solidFill>
                            <a:schemeClr val="tx1">
                              <a:lumMod val="75000"/>
                              <a:lumOff val="25000"/>
                            </a:schemeClr>
                          </a:solidFill>
                          <a:effectLst/>
                          <a:latin typeface="Times New Roman" panose="02020603050405020304" pitchFamily="18" charset="0"/>
                          <a:cs typeface="Times New Roman" panose="02020603050405020304" pitchFamily="18" charset="0"/>
                        </a:rPr>
                        <a:t>Trading_Date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err="1">
                          <a:solidFill>
                            <a:schemeClr val="tx1">
                              <a:lumMod val="75000"/>
                              <a:lumOff val="25000"/>
                            </a:schemeClr>
                          </a:solidFill>
                          <a:effectLst/>
                          <a:latin typeface="Times New Roman" panose="02020603050405020304" pitchFamily="18" charset="0"/>
                          <a:cs typeface="Times New Roman" panose="02020603050405020304" pitchFamily="18" charset="0"/>
                        </a:rPr>
                        <a:t>Trading_Time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Open</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High</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Low</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Close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Volume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2800" b="1"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 Amount </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7952761"/>
                  </a:ext>
                </a:extLst>
              </a:tr>
              <a:tr h="704302">
                <a:tc>
                  <a:txBody>
                    <a:bodyPr/>
                    <a:lstStyle/>
                    <a:p>
                      <a:pPr algn="ctr" fontAlgn="ctr"/>
                      <a:r>
                        <a:rPr lang="en-US"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000001.SZ</a:t>
                      </a:r>
                      <a:endParaRPr lang="en-US"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w="12700" cap="flat" cmpd="sng" algn="ctr">
                      <a:no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20240102</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20240102093000000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9.39</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9.39</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9.39</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9.39</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6301</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5,916,310.00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lnTlToBr w="12700" cmpd="sng">
                      <a:noFill/>
                      <a:prstDash val="solid"/>
                    </a:lnTlToBr>
                    <a:lnBlToTr w="12700" cmpd="sng">
                      <a:noFill/>
                      <a:prstDash val="solid"/>
                    </a:lnBlToTr>
                    <a:solidFill>
                      <a:srgbClr val="E2E2EB"/>
                    </a:solidFill>
                  </a:tcPr>
                </a:tc>
                <a:extLst>
                  <a:ext uri="{0D108BD9-81ED-4DB2-BD59-A6C34878D82A}">
                    <a16:rowId xmlns:a16="http://schemas.microsoft.com/office/drawing/2014/main" val="575240749"/>
                  </a:ext>
                </a:extLst>
              </a:tr>
              <a:tr h="704302">
                <a:tc>
                  <a:txBody>
                    <a:bodyPr/>
                    <a:lstStyle/>
                    <a:p>
                      <a:pPr algn="ctr" fontAlgn="ctr"/>
                      <a:r>
                        <a:rPr lang="en-US" sz="2400" b="0" u="none" strike="noStrike">
                          <a:solidFill>
                            <a:schemeClr val="tx1">
                              <a:lumMod val="75000"/>
                              <a:lumOff val="25000"/>
                            </a:schemeClr>
                          </a:solidFill>
                          <a:effectLst/>
                          <a:latin typeface="Times New Roman" panose="02020603050405020304" pitchFamily="18" charset="0"/>
                          <a:cs typeface="Times New Roman" panose="02020603050405020304" pitchFamily="18" charset="0"/>
                        </a:rPr>
                        <a:t>000001.SZ</a:t>
                      </a:r>
                      <a:endParaRPr lang="en-US" sz="2400" b="0" i="0" u="none" strike="noStrike">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w="12700" cap="flat" cmpd="sng" algn="ctr">
                      <a:noFill/>
                      <a:prstDash val="solid"/>
                      <a:round/>
                      <a:headEnd type="none" w="med" len="med"/>
                      <a:tailEnd type="none" w="med" len="med"/>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a:solidFill>
                            <a:schemeClr val="tx1">
                              <a:lumMod val="75000"/>
                              <a:lumOff val="25000"/>
                            </a:schemeClr>
                          </a:solidFill>
                          <a:effectLst/>
                          <a:latin typeface="Times New Roman" panose="02020603050405020304" pitchFamily="18" charset="0"/>
                          <a:cs typeface="Times New Roman" panose="02020603050405020304" pitchFamily="18" charset="0"/>
                        </a:rPr>
                        <a:t>20240102</a:t>
                      </a:r>
                      <a:endParaRPr lang="en-US" altLang="zh-CN" sz="2400" b="0" i="0" u="none" strike="noStrike">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20240102093100000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9.4</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9.42</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9.36</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9.37</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43232</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40,598,438.00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057314635"/>
                  </a:ext>
                </a:extLst>
              </a:tr>
              <a:tr h="704302">
                <a:tc>
                  <a:txBody>
                    <a:bodyPr/>
                    <a:lstStyle/>
                    <a:p>
                      <a:pPr algn="ctr" fontAlgn="ctr"/>
                      <a:r>
                        <a:rPr lang="en-US"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000001.SZ</a:t>
                      </a:r>
                      <a:endParaRPr lang="en-US"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w="12700" cap="flat" cmpd="sng" algn="ctr">
                      <a:noFill/>
                      <a:prstDash val="solid"/>
                      <a:round/>
                      <a:headEnd type="none" w="med" len="med"/>
                      <a:tailEnd type="none" w="med" len="med"/>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20240102</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20240102093200000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9.37</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9.38</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9.37</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9.38</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7131</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tc>
                  <a:txBody>
                    <a:bodyPr/>
                    <a:lstStyle/>
                    <a:p>
                      <a:pPr algn="ctr" fontAlgn="ctr"/>
                      <a:r>
                        <a:rPr lang="en-US" altLang="zh-CN" sz="2400" b="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6,686,130.00 </a:t>
                      </a:r>
                      <a:endPar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rgbClr val="E2E2EB"/>
                    </a:solidFill>
                  </a:tcPr>
                </a:tc>
                <a:extLst>
                  <a:ext uri="{0D108BD9-81ED-4DB2-BD59-A6C34878D82A}">
                    <a16:rowId xmlns:a16="http://schemas.microsoft.com/office/drawing/2014/main" val="2771923310"/>
                  </a:ext>
                </a:extLst>
              </a:tr>
            </a:tbl>
          </a:graphicData>
        </a:graphic>
      </p:graphicFrame>
      <p:graphicFrame>
        <p:nvGraphicFramePr>
          <p:cNvPr id="9" name="表格 8">
            <a:extLst>
              <a:ext uri="{FF2B5EF4-FFF2-40B4-BE49-F238E27FC236}">
                <a16:creationId xmlns:a16="http://schemas.microsoft.com/office/drawing/2014/main" id="{B748CA9A-D459-37D5-1033-6ACB1309103B}"/>
              </a:ext>
            </a:extLst>
          </p:cNvPr>
          <p:cNvGraphicFramePr>
            <a:graphicFrameLocks noGrp="1"/>
          </p:cNvGraphicFramePr>
          <p:nvPr>
            <p:extLst>
              <p:ext uri="{D42A27DB-BD31-4B8C-83A1-F6EECF244321}">
                <p14:modId xmlns:p14="http://schemas.microsoft.com/office/powerpoint/2010/main" val="1084129658"/>
              </p:ext>
            </p:extLst>
          </p:nvPr>
        </p:nvGraphicFramePr>
        <p:xfrm>
          <a:off x="10703724" y="10303468"/>
          <a:ext cx="12564000" cy="1980000"/>
        </p:xfrm>
        <a:graphic>
          <a:graphicData uri="http://schemas.openxmlformats.org/drawingml/2006/table">
            <a:tbl>
              <a:tblPr/>
              <a:tblGrid>
                <a:gridCol w="3141000">
                  <a:extLst>
                    <a:ext uri="{9D8B030D-6E8A-4147-A177-3AD203B41FA5}">
                      <a16:colId xmlns:a16="http://schemas.microsoft.com/office/drawing/2014/main" val="1835969633"/>
                    </a:ext>
                  </a:extLst>
                </a:gridCol>
                <a:gridCol w="3141000">
                  <a:extLst>
                    <a:ext uri="{9D8B030D-6E8A-4147-A177-3AD203B41FA5}">
                      <a16:colId xmlns:a16="http://schemas.microsoft.com/office/drawing/2014/main" val="3945425927"/>
                    </a:ext>
                  </a:extLst>
                </a:gridCol>
                <a:gridCol w="3141000">
                  <a:extLst>
                    <a:ext uri="{9D8B030D-6E8A-4147-A177-3AD203B41FA5}">
                      <a16:colId xmlns:a16="http://schemas.microsoft.com/office/drawing/2014/main" val="976629178"/>
                    </a:ext>
                  </a:extLst>
                </a:gridCol>
                <a:gridCol w="3141000">
                  <a:extLst>
                    <a:ext uri="{9D8B030D-6E8A-4147-A177-3AD203B41FA5}">
                      <a16:colId xmlns:a16="http://schemas.microsoft.com/office/drawing/2014/main" val="3092500366"/>
                    </a:ext>
                  </a:extLst>
                </a:gridCol>
              </a:tblGrid>
              <a:tr h="660000">
                <a:tc>
                  <a:txBody>
                    <a:bodyPr/>
                    <a:lstStyle/>
                    <a:p>
                      <a:pPr algn="ctr" fontAlgn="ctr"/>
                      <a:r>
                        <a:rPr lang="en-US" sz="2800" b="1" i="0" u="none" strike="noStrike" dirty="0" err="1">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Index_Code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tc>
                  <a:txBody>
                    <a:bodyPr/>
                    <a:lstStyle/>
                    <a:p>
                      <a:pPr algn="ctr" fontAlgn="ctr"/>
                      <a:r>
                        <a:rPr lang="en-US" sz="2800" b="1" i="0" u="none" strike="noStrike" dirty="0" err="1">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Con_Code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tc>
                  <a:txBody>
                    <a:bodyPr/>
                    <a:lstStyle/>
                    <a:p>
                      <a:pPr algn="ctr" fontAlgn="ctr"/>
                      <a:r>
                        <a:rPr lang="en-US" sz="2800" b="1" i="0" u="none" strike="noStrike" dirty="0" err="1">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Trade_Date</a:t>
                      </a:r>
                      <a:endPar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tc>
                  <a:txBody>
                    <a:bodyPr/>
                    <a:lstStyle/>
                    <a:p>
                      <a:pPr algn="ctr" fontAlgn="ctr"/>
                      <a:r>
                        <a:rPr lang="en-US" sz="2800" b="1"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Weight</a:t>
                      </a:r>
                    </a:p>
                  </a:txBody>
                  <a:tcPr marL="4763" marR="4763" marT="4763" marB="0" anchor="ctr">
                    <a:lnL>
                      <a:noFill/>
                    </a:lnL>
                    <a:lnR>
                      <a:noFill/>
                    </a:lnR>
                    <a:lnT w="19050" cap="flat" cmpd="sng" algn="ctr">
                      <a:solidFill>
                        <a:schemeClr val="tx1">
                          <a:lumMod val="50000"/>
                          <a:lumOff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5143129"/>
                  </a:ext>
                </a:extLst>
              </a:tr>
              <a:tr h="660000">
                <a:tc>
                  <a:txBody>
                    <a:bodyPr/>
                    <a:lstStyle/>
                    <a:p>
                      <a:pPr algn="ctr" fontAlgn="ctr"/>
                      <a:r>
                        <a:rPr lang="en-US"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000300.SH</a:t>
                      </a: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solidFill>
                      <a:srgbClr val="E2E2EB"/>
                    </a:solidFill>
                  </a:tcPr>
                </a:tc>
                <a:tc>
                  <a:txBody>
                    <a:bodyPr/>
                    <a:lstStyle/>
                    <a:p>
                      <a:pPr algn="ctr" fontAlgn="ctr"/>
                      <a:r>
                        <a:rPr lang="en-US"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600519.SH</a:t>
                      </a: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solidFill>
                      <a:srgbClr val="E2E2EB"/>
                    </a:solidFill>
                  </a:tcPr>
                </a:tc>
                <a:tc>
                  <a:txBody>
                    <a:bodyPr/>
                    <a:lstStyle/>
                    <a:p>
                      <a:pPr algn="ctr" fontAlgn="ctr"/>
                      <a:r>
                        <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20240102</a:t>
                      </a: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solidFill>
                      <a:srgbClr val="E2E2EB"/>
                    </a:solidFill>
                  </a:tcPr>
                </a:tc>
                <a:tc>
                  <a:txBody>
                    <a:bodyPr/>
                    <a:lstStyle/>
                    <a:p>
                      <a:pPr algn="ctr" fontAlgn="ctr"/>
                      <a:r>
                        <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6.1717</a:t>
                      </a:r>
                    </a:p>
                  </a:txBody>
                  <a:tcPr marL="4763" marR="4763" marT="4763" marB="0" anchor="ctr">
                    <a:lnL>
                      <a:noFill/>
                    </a:lnL>
                    <a:lnR>
                      <a:noFill/>
                    </a:lnR>
                    <a:lnT w="12700" cap="flat" cmpd="sng" algn="ctr">
                      <a:solidFill>
                        <a:schemeClr val="bg1">
                          <a:lumMod val="65000"/>
                        </a:schemeClr>
                      </a:solidFill>
                      <a:prstDash val="solid"/>
                      <a:round/>
                      <a:headEnd type="none" w="med" len="med"/>
                      <a:tailEnd type="none" w="med" len="med"/>
                    </a:lnT>
                    <a:lnB>
                      <a:noFill/>
                    </a:lnB>
                    <a:solidFill>
                      <a:srgbClr val="E2E2EB"/>
                    </a:solidFill>
                  </a:tcPr>
                </a:tc>
                <a:extLst>
                  <a:ext uri="{0D108BD9-81ED-4DB2-BD59-A6C34878D82A}">
                    <a16:rowId xmlns:a16="http://schemas.microsoft.com/office/drawing/2014/main" val="3814587647"/>
                  </a:ext>
                </a:extLst>
              </a:tr>
              <a:tr h="660000">
                <a:tc>
                  <a:txBody>
                    <a:bodyPr/>
                    <a:lstStyle/>
                    <a:p>
                      <a:pPr algn="ctr" fontAlgn="ctr"/>
                      <a:r>
                        <a:rPr lang="en-US" sz="2400" b="0" i="0" u="none" strike="noStrike">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000300.SH</a:t>
                      </a: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601318.SH</a:t>
                      </a: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20240102</a:t>
                      </a: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noFill/>
                  </a:tcPr>
                </a:tc>
                <a:tc>
                  <a:txBody>
                    <a:bodyPr/>
                    <a:lstStyle/>
                    <a:p>
                      <a:pPr algn="ctr" fontAlgn="ctr"/>
                      <a:r>
                        <a:rPr lang="en-US" altLang="zh-CN" sz="2400" b="0" i="0" u="none" strike="noStrike" dirty="0">
                          <a:solidFill>
                            <a:schemeClr val="tx1">
                              <a:lumMod val="75000"/>
                              <a:lumOff val="25000"/>
                            </a:schemeClr>
                          </a:solidFill>
                          <a:effectLst/>
                          <a:latin typeface="Times New Roman" panose="02020603050405020304" pitchFamily="18" charset="0"/>
                          <a:ea typeface="等线" panose="02010600030101010101" pitchFamily="2" charset="-122"/>
                          <a:cs typeface="Times New Roman" panose="02020603050405020304" pitchFamily="18" charset="0"/>
                        </a:rPr>
                        <a:t>2.4772</a:t>
                      </a:r>
                    </a:p>
                  </a:txBody>
                  <a:tcPr marL="4763" marR="4763" marT="4763" marB="0" anchor="ctr">
                    <a:lnL>
                      <a:noFill/>
                    </a:lnL>
                    <a:lnR>
                      <a:noFill/>
                    </a:lnR>
                    <a:lnT>
                      <a:noFill/>
                    </a:lnT>
                    <a:lnB w="1905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366555609"/>
                  </a:ext>
                </a:extLst>
              </a:tr>
            </a:tbl>
          </a:graphicData>
        </a:graphic>
      </p:graphicFrame>
      <p:sp>
        <p:nvSpPr>
          <p:cNvPr id="15" name="文本框 14">
            <a:extLst>
              <a:ext uri="{FF2B5EF4-FFF2-40B4-BE49-F238E27FC236}">
                <a16:creationId xmlns:a16="http://schemas.microsoft.com/office/drawing/2014/main" id="{FFFDCDC5-C672-9CC1-0BCC-007D83DD3DFA}"/>
              </a:ext>
            </a:extLst>
          </p:cNvPr>
          <p:cNvSpPr txBox="1"/>
          <p:nvPr/>
        </p:nvSpPr>
        <p:spPr>
          <a:xfrm>
            <a:off x="1634308" y="8010684"/>
            <a:ext cx="12218670" cy="1768689"/>
          </a:xfrm>
          <a:prstGeom prst="rect">
            <a:avLst/>
          </a:prstGeom>
          <a:noFill/>
        </p:spPr>
        <p:txBody>
          <a:bodyPr wrap="square">
            <a:spAutoFit/>
          </a:bodyPr>
          <a:lstStyle/>
          <a:p>
            <a:pPr marR="0" lvl="0" algn="just" defTabSz="2438400" rtl="0" eaLnBrk="1" fontAlgn="auto" latinLnBrk="0" hangingPunct="0">
              <a:lnSpc>
                <a:spcPct val="150000"/>
              </a:lnSpc>
              <a:spcBef>
                <a:spcPts val="0"/>
              </a:spcBef>
              <a:spcAft>
                <a:spcPts val="0"/>
              </a:spcAft>
              <a:buClrTx/>
              <a:buSzTx/>
              <a:defRPr sz="4800">
                <a:latin typeface="Source Han Sans CN Regular"/>
                <a:ea typeface="Source Han Sans CN Regular"/>
                <a:cs typeface="Source Han Sans CN Regular"/>
                <a:sym typeface="Source Han Sans CN Regular"/>
              </a:defRPr>
            </a:pPr>
            <a:r>
              <a:rPr kumimoji="0" lang="en-US" altLang="zh-CN" sz="4400" b="1" i="0" u="none" strike="noStrike" kern="0" cap="none" spc="0" normalizeH="0" baseline="0" noProof="0" dirty="0">
                <a:ln>
                  <a:noFill/>
                </a:ln>
                <a:solidFill>
                  <a:schemeClr val="tx1"/>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Source Han Sans CN Regular"/>
              </a:rPr>
              <a:t>Weight of Constituents in the CSI 300 Index</a:t>
            </a:r>
            <a:r>
              <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Source Han Sans CN Regular"/>
              </a:rPr>
              <a:t>:</a:t>
            </a:r>
          </a:p>
          <a:p>
            <a:pPr algn="just">
              <a:lnSpc>
                <a:spcPct val="150000"/>
              </a:lnSpc>
              <a:defRPr sz="4800">
                <a:latin typeface="Source Han Sans CN Regular"/>
                <a:ea typeface="Source Han Sans CN Regular"/>
                <a:cs typeface="Source Han Sans CN Regular"/>
                <a:sym typeface="Source Han Sans CN Regular"/>
              </a:defRPr>
            </a:pPr>
            <a:r>
              <a:rPr lang="en-US" altLang="zh-CN" sz="3200" b="1" i="0" u="none" strike="noStrike" dirty="0" err="1">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Con_Code</a:t>
            </a:r>
            <a:r>
              <a:rPr lang="en-US" altLang="zh-CN" sz="3200" b="1"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rPr>
              <a:t>; Weight</a:t>
            </a:r>
          </a:p>
        </p:txBody>
      </p:sp>
      <p:sp>
        <p:nvSpPr>
          <p:cNvPr id="17" name="文本框 16">
            <a:extLst>
              <a:ext uri="{FF2B5EF4-FFF2-40B4-BE49-F238E27FC236}">
                <a16:creationId xmlns:a16="http://schemas.microsoft.com/office/drawing/2014/main" id="{C57206E6-4841-3053-8985-1A9B174B3822}"/>
              </a:ext>
            </a:extLst>
          </p:cNvPr>
          <p:cNvSpPr txBox="1"/>
          <p:nvPr/>
        </p:nvSpPr>
        <p:spPr>
          <a:xfrm>
            <a:off x="1622878" y="4157253"/>
            <a:ext cx="8378284" cy="1813573"/>
          </a:xfrm>
          <a:prstGeom prst="rect">
            <a:avLst/>
          </a:prstGeom>
          <a:noFill/>
        </p:spPr>
        <p:txBody>
          <a:bodyPr wrap="square">
            <a:spAutoFit/>
          </a:bodyPr>
          <a:lstStyle/>
          <a:p>
            <a:pPr algn="l">
              <a:lnSpc>
                <a:spcPct val="120000"/>
              </a:lnSpc>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Function</a:t>
            </a:r>
            <a:r>
              <a:rPr lang="zh-CN" altLang="en-US" sz="32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endParaRPr>
          </a:p>
          <a:p>
            <a:pPr marL="457200" indent="-457200" algn="l">
              <a:lnSpc>
                <a:spcPct val="120000"/>
              </a:lnSpc>
              <a:buFont typeface="+mj-lt"/>
              <a:buAutoNum type="alphaLcParen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 Providing Trading Decision Basis</a:t>
            </a:r>
          </a:p>
          <a:p>
            <a:pPr marL="457200" indent="-457200" algn="l">
              <a:lnSpc>
                <a:spcPct val="120000"/>
              </a:lnSpc>
              <a:buFont typeface="+mj-lt"/>
              <a:buAutoNum type="alphaLcParen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 Tracking Index Performance</a:t>
            </a:r>
            <a:endParaRPr lang="zh-CN" altLang="en-US" sz="3200"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19" name="文本框 18">
            <a:extLst>
              <a:ext uri="{FF2B5EF4-FFF2-40B4-BE49-F238E27FC236}">
                <a16:creationId xmlns:a16="http://schemas.microsoft.com/office/drawing/2014/main" id="{6C627788-EACA-0968-C978-B0CF8E66E3BC}"/>
              </a:ext>
            </a:extLst>
          </p:cNvPr>
          <p:cNvSpPr txBox="1"/>
          <p:nvPr/>
        </p:nvSpPr>
        <p:spPr>
          <a:xfrm>
            <a:off x="1622878" y="10303468"/>
            <a:ext cx="5942867" cy="1222642"/>
          </a:xfrm>
          <a:prstGeom prst="rect">
            <a:avLst/>
          </a:prstGeom>
          <a:noFill/>
        </p:spPr>
        <p:txBody>
          <a:bodyPr wrap="square">
            <a:spAutoFit/>
          </a:bodyPr>
          <a:lstStyle/>
          <a:p>
            <a:pPr algn="l">
              <a:lnSpc>
                <a:spcPct val="120000"/>
              </a:lnSpc>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Function</a:t>
            </a:r>
            <a:r>
              <a:rPr lang="zh-CN" altLang="en-US" sz="32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endParaRPr>
          </a:p>
          <a:p>
            <a:pPr marL="457200" indent="-457200" algn="l">
              <a:lnSpc>
                <a:spcPct val="120000"/>
              </a:lnSpc>
              <a:buFont typeface="+mj-lt"/>
              <a:buAutoNum type="alphaLcParenR"/>
            </a:pPr>
            <a:r>
              <a:rPr lang="en-US" altLang="zh-CN" sz="3200" dirty="0">
                <a:solidFill>
                  <a:schemeClr val="tx1">
                    <a:lumMod val="65000"/>
                    <a:lumOff val="35000"/>
                  </a:schemeClr>
                </a:solidFill>
                <a:latin typeface="Times New Roman" panose="02020603050405020304" pitchFamily="18" charset="0"/>
                <a:cs typeface="Times New Roman" panose="02020603050405020304" pitchFamily="18" charset="0"/>
              </a:rPr>
              <a:t> Guiding Capital Allocation</a:t>
            </a:r>
          </a:p>
        </p:txBody>
      </p:sp>
      <p:sp>
        <p:nvSpPr>
          <p:cNvPr id="21" name="矩形: 圆角 4">
            <a:extLst>
              <a:ext uri="{FF2B5EF4-FFF2-40B4-BE49-F238E27FC236}">
                <a16:creationId xmlns:a16="http://schemas.microsoft.com/office/drawing/2014/main" id="{91A73D8F-095F-25EF-0362-3F6FDB8E5033}"/>
              </a:ext>
            </a:extLst>
          </p:cNvPr>
          <p:cNvSpPr/>
          <p:nvPr/>
        </p:nvSpPr>
        <p:spPr>
          <a:xfrm>
            <a:off x="913384" y="218457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dirty="0">
              <a:ln>
                <a:noFill/>
              </a:ln>
              <a:solidFill>
                <a:srgbClr val="FFFFFF"/>
              </a:solidFill>
              <a:effectLst/>
              <a:highlight>
                <a:srgbClr val="441D85"/>
              </a:highligh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a:extLst>
              <a:ext uri="{FF2B5EF4-FFF2-40B4-BE49-F238E27FC236}">
                <a16:creationId xmlns:a16="http://schemas.microsoft.com/office/drawing/2014/main" id="{43ED5D02-7A5E-7B9C-3333-C1BD932B8971}"/>
              </a:ext>
            </a:extLst>
          </p:cNvPr>
          <p:cNvSpPr txBox="1"/>
          <p:nvPr/>
        </p:nvSpPr>
        <p:spPr>
          <a:xfrm>
            <a:off x="1992921" y="9046191"/>
            <a:ext cx="8524730" cy="3693319"/>
          </a:xfrm>
          <a:prstGeom prst="rect">
            <a:avLst/>
          </a:prstGeom>
          <a:noFill/>
        </p:spPr>
        <p:txBody>
          <a:bodyPr wrap="square">
            <a:spAutoFit/>
          </a:bodyPr>
          <a:lstStyle/>
          <a:p>
            <a:pPr algn="l">
              <a:buFont typeface="+mj-lt"/>
              <a:buAutoNum type="arabicPeriod"/>
            </a:pPr>
            <a:r>
              <a:rPr lang="en-US" altLang="zh-CN" sz="2600" dirty="0">
                <a:solidFill>
                  <a:schemeClr val="tx1"/>
                </a:solidFill>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class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RunParams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def</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__</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init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__(self) -&gt; None: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self.start_date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起始日期</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self.end_date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终止日期</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self.run_type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运行类型（回测</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模拟）</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self.commission_rate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佣金费率</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self.algo_type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算法类型</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self.algo_params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算法参数</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self.order_type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订单类型</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26" name="文本框 25">
            <a:extLst>
              <a:ext uri="{FF2B5EF4-FFF2-40B4-BE49-F238E27FC236}">
                <a16:creationId xmlns:a16="http://schemas.microsoft.com/office/drawing/2014/main" id="{40688BFE-B115-7E7D-DD3B-EB2F05DC25CD}"/>
              </a:ext>
            </a:extLst>
          </p:cNvPr>
          <p:cNvSpPr txBox="1"/>
          <p:nvPr/>
        </p:nvSpPr>
        <p:spPr>
          <a:xfrm>
            <a:off x="1601303" y="2842104"/>
            <a:ext cx="8193260" cy="5359159"/>
          </a:xfrm>
          <a:prstGeom prst="rect">
            <a:avLst/>
          </a:prstGeom>
          <a:noFill/>
        </p:spPr>
        <p:txBody>
          <a:bodyPr wrap="square" rtlCol="0">
            <a:spAutoFit/>
          </a:bodyPr>
          <a:lstStyle/>
          <a:p>
            <a:pPr algn="l">
              <a:lnSpc>
                <a:spcPct val="120000"/>
              </a:lnSpc>
            </a:pPr>
            <a:r>
              <a:rPr lang="en-US" altLang="zh-CN" sz="3200" dirty="0">
                <a:solidFill>
                  <a:schemeClr val="tx1"/>
                </a:solidFill>
                <a:latin typeface="Times New Roman" panose="02020603050405020304" pitchFamily="18" charset="0"/>
                <a:cs typeface="Times New Roman" panose="02020603050405020304" pitchFamily="18" charset="0"/>
              </a:rPr>
              <a:t>Stores information about the parameters required for the algorithm to run</a:t>
            </a:r>
          </a:p>
          <a:p>
            <a:pPr algn="l">
              <a:lnSpc>
                <a:spcPct val="120000"/>
              </a:lnSpc>
            </a:pPr>
            <a:endParaRPr lang="en-US" altLang="zh-CN" sz="3200" dirty="0">
              <a:solidFill>
                <a:schemeClr val="tx1"/>
              </a:solidFill>
              <a:latin typeface="Times New Roman" panose="02020603050405020304" pitchFamily="18" charset="0"/>
              <a:cs typeface="Times New Roman" panose="02020603050405020304" pitchFamily="18" charset="0"/>
            </a:endParaRP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Start date: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20240101</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End date: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20240412</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Run type: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Backtest</a:t>
            </a:r>
            <a:endParaRPr lang="en-US" altLang="zh-CN" sz="3200" dirty="0">
              <a:solidFill>
                <a:schemeClr val="tx1"/>
              </a:solidFill>
              <a:latin typeface="Times New Roman" panose="02020603050405020304" pitchFamily="18" charset="0"/>
              <a:cs typeface="Times New Roman" panose="02020603050405020304" pitchFamily="18" charset="0"/>
            </a:endParaRP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Commission rate: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0.0003</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Algo type: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Vwap</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Twap</a:t>
            </a:r>
            <a:endParaRPr lang="en-US" altLang="zh-CN" sz="3200" dirty="0">
              <a:solidFill>
                <a:schemeClr val="tx1"/>
              </a:solidFill>
              <a:latin typeface="Times New Roman" panose="02020603050405020304" pitchFamily="18" charset="0"/>
              <a:cs typeface="Times New Roman" panose="02020603050405020304" pitchFamily="18" charset="0"/>
            </a:endParaRP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Order type: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volume;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price</a:t>
            </a:r>
          </a:p>
        </p:txBody>
      </p:sp>
      <p:sp>
        <p:nvSpPr>
          <p:cNvPr id="28" name="文本框 27">
            <a:extLst>
              <a:ext uri="{FF2B5EF4-FFF2-40B4-BE49-F238E27FC236}">
                <a16:creationId xmlns:a16="http://schemas.microsoft.com/office/drawing/2014/main" id="{C8A86636-BB18-B5C3-3592-E7F5A5AF7101}"/>
              </a:ext>
            </a:extLst>
          </p:cNvPr>
          <p:cNvSpPr txBox="1"/>
          <p:nvPr/>
        </p:nvSpPr>
        <p:spPr>
          <a:xfrm>
            <a:off x="13201077" y="9106917"/>
            <a:ext cx="9293725" cy="3293209"/>
          </a:xfrm>
          <a:prstGeom prst="rect">
            <a:avLst/>
          </a:prstGeom>
          <a:noFill/>
        </p:spPr>
        <p:txBody>
          <a:bodyPr wrap="square">
            <a:spAutoFit/>
          </a:bodyPr>
          <a:lstStyle/>
          <a:p>
            <a:pPr algn="l">
              <a:buFont typeface="+mj-lt"/>
              <a:buAutoNum type="arabicPeriod"/>
            </a:pPr>
            <a:r>
              <a:rPr lang="en-US" altLang="zh-CN" sz="2600" i="0" dirty="0">
                <a:solidFill>
                  <a:schemeClr val="tx1"/>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class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Portfolio: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def</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__</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init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__(self,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starting_cash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=5_000_000):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self.positions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记录当前持仓</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self.available_cash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starting_cash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记录当前可用资金</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self.total_value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starting_cash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记录当前总资产</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self.returns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0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记录当前收益</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self.starting_cash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starting_cash</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记录初始资金</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self.position_value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0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记录当前持仓市值</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0000"/>
                </a:solidFill>
                <a:effectLst/>
                <a:highlight>
                  <a:srgbClr val="F8F8F8"/>
                </a:highligh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0000"/>
                </a:solidFill>
                <a:effectLst/>
                <a:highlight>
                  <a:srgbClr val="FFFFFF"/>
                </a:highligh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0000"/>
                </a:solidFill>
                <a:effectLst/>
                <a:highlight>
                  <a:srgbClr val="FFFFFF"/>
                </a:highlight>
                <a:latin typeface="Times New Roman" panose="02020603050405020304" pitchFamily="18" charset="0"/>
                <a:cs typeface="Times New Roman" panose="02020603050405020304" pitchFamily="18" charset="0"/>
              </a:rPr>
              <a:t>   </a:t>
            </a:r>
            <a:endParaRPr lang="zh-CN" altLang="en-US" sz="2600" b="0" i="0" dirty="0">
              <a:solidFill>
                <a:srgbClr val="5C5C5C"/>
              </a:solidFill>
              <a:effectLst/>
              <a:highlight>
                <a:srgbClr val="FFFFFF"/>
              </a:highlight>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C803CEC8-138B-BB51-1516-6963516B9529}"/>
              </a:ext>
            </a:extLst>
          </p:cNvPr>
          <p:cNvSpPr txBox="1"/>
          <p:nvPr/>
        </p:nvSpPr>
        <p:spPr>
          <a:xfrm>
            <a:off x="13363098" y="2842104"/>
            <a:ext cx="8319611" cy="5359159"/>
          </a:xfrm>
          <a:prstGeom prst="rect">
            <a:avLst/>
          </a:prstGeom>
          <a:noFill/>
        </p:spPr>
        <p:txBody>
          <a:bodyPr wrap="square">
            <a:spAutoFit/>
          </a:bodyPr>
          <a:lstStyle/>
          <a:p>
            <a:pPr algn="l">
              <a:lnSpc>
                <a:spcPct val="120000"/>
              </a:lnSpc>
            </a:pPr>
            <a:r>
              <a:rPr lang="en-US" altLang="zh-CN" sz="3200" dirty="0">
                <a:solidFill>
                  <a:schemeClr val="tx1"/>
                </a:solidFill>
                <a:latin typeface="Times New Roman" panose="02020603050405020304" pitchFamily="18" charset="0"/>
                <a:cs typeface="Times New Roman" panose="02020603050405020304" pitchFamily="18" charset="0"/>
              </a:rPr>
              <a:t>The role of this class in the algorithm is to manage and track information about the portfolio</a:t>
            </a:r>
          </a:p>
          <a:p>
            <a:pPr algn="l">
              <a:lnSpc>
                <a:spcPct val="120000"/>
              </a:lnSpc>
            </a:pPr>
            <a:endParaRPr lang="en-US" altLang="zh-CN" sz="3200" dirty="0">
              <a:solidFill>
                <a:schemeClr val="tx1"/>
              </a:solidFill>
              <a:latin typeface="Times New Roman" panose="02020603050405020304" pitchFamily="18" charset="0"/>
              <a:cs typeface="Times New Roman" panose="02020603050405020304" pitchFamily="18" charset="0"/>
            </a:endParaRP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Current position</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Available  cash</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Total value</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Returns </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Starting cash</a:t>
            </a:r>
          </a:p>
          <a:p>
            <a:pPr marL="457200" indent="-457200" algn="l">
              <a:lnSpc>
                <a:spcPct val="120000"/>
              </a:lnSpc>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Position value</a:t>
            </a:r>
            <a:endParaRPr lang="zh-CN" altLang="en-US" sz="3200" dirty="0">
              <a:solidFill>
                <a:schemeClr val="tx1"/>
              </a:solidFill>
              <a:latin typeface="Times New Roman" panose="02020603050405020304" pitchFamily="18" charset="0"/>
              <a:cs typeface="Times New Roman" panose="02020603050405020304" pitchFamily="18" charset="0"/>
            </a:endParaRPr>
          </a:p>
        </p:txBody>
      </p:sp>
      <p:sp>
        <p:nvSpPr>
          <p:cNvPr id="31" name="Title 2">
            <a:extLst>
              <a:ext uri="{FF2B5EF4-FFF2-40B4-BE49-F238E27FC236}">
                <a16:creationId xmlns:a16="http://schemas.microsoft.com/office/drawing/2014/main" id="{EAD83C9B-931B-92D8-F313-542EB333ED92}"/>
              </a:ext>
            </a:extLst>
          </p:cNvPr>
          <p:cNvSpPr txBox="1">
            <a:spLocks/>
          </p:cNvSpPr>
          <p:nvPr/>
        </p:nvSpPr>
        <p:spPr>
          <a:xfrm>
            <a:off x="727710" y="222009"/>
            <a:ext cx="16141798"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Infrastructure - </a:t>
            </a:r>
            <a:r>
              <a:rPr lang="en-US" altLang="zh-CN" sz="5400" dirty="0" err="1">
                <a:latin typeface="Times New Roman" panose="02020603050405020304" pitchFamily="18" charset="0"/>
                <a:cs typeface="Times New Roman" panose="02020603050405020304" pitchFamily="18" charset="0"/>
              </a:rPr>
              <a:t>RunParams</a:t>
            </a:r>
            <a:r>
              <a:rPr lang="zh-CN" altLang="en-US" sz="5400" dirty="0">
                <a:latin typeface="Times New Roman" panose="02020603050405020304" pitchFamily="18" charset="0"/>
                <a:cs typeface="Times New Roman" panose="02020603050405020304" pitchFamily="18" charset="0"/>
              </a:rPr>
              <a:t> </a:t>
            </a:r>
            <a:r>
              <a:rPr lang="en-US" altLang="zh-CN" sz="5400" dirty="0">
                <a:latin typeface="Times New Roman" panose="02020603050405020304" pitchFamily="18" charset="0"/>
                <a:cs typeface="Times New Roman" panose="02020603050405020304" pitchFamily="18" charset="0"/>
              </a:rPr>
              <a:t>Class</a:t>
            </a:r>
            <a:r>
              <a:rPr lang="zh-CN" altLang="en-US" sz="5400" dirty="0">
                <a:latin typeface="Times New Roman" panose="02020603050405020304" pitchFamily="18" charset="0"/>
                <a:cs typeface="Times New Roman" panose="02020603050405020304" pitchFamily="18" charset="0"/>
              </a:rPr>
              <a:t> </a:t>
            </a:r>
            <a:r>
              <a:rPr lang="en-US" altLang="zh-CN" sz="5400" dirty="0">
                <a:latin typeface="Times New Roman" panose="02020603050405020304" pitchFamily="18" charset="0"/>
                <a:cs typeface="Times New Roman" panose="02020603050405020304" pitchFamily="18" charset="0"/>
              </a:rPr>
              <a:t>&amp; Portfolio</a:t>
            </a:r>
            <a:r>
              <a:rPr lang="zh-CN" altLang="en-US" sz="5400" dirty="0">
                <a:latin typeface="Times New Roman" panose="02020603050405020304" pitchFamily="18" charset="0"/>
                <a:cs typeface="Times New Roman" panose="02020603050405020304" pitchFamily="18" charset="0"/>
              </a:rPr>
              <a:t> </a:t>
            </a:r>
            <a:r>
              <a:rPr lang="en-US" altLang="zh-CN" sz="5400" dirty="0">
                <a:latin typeface="Times New Roman" panose="02020603050405020304" pitchFamily="18" charset="0"/>
                <a:cs typeface="Times New Roman" panose="02020603050405020304" pitchFamily="18" charset="0"/>
              </a:rPr>
              <a:t>Class</a:t>
            </a:r>
          </a:p>
        </p:txBody>
      </p:sp>
      <p:sp>
        <p:nvSpPr>
          <p:cNvPr id="33" name="文本框 32">
            <a:extLst>
              <a:ext uri="{FF2B5EF4-FFF2-40B4-BE49-F238E27FC236}">
                <a16:creationId xmlns:a16="http://schemas.microsoft.com/office/drawing/2014/main" id="{2852F9A6-BF4F-4306-9FBA-253E2AB96E84}"/>
              </a:ext>
            </a:extLst>
          </p:cNvPr>
          <p:cNvSpPr txBox="1"/>
          <p:nvPr/>
        </p:nvSpPr>
        <p:spPr>
          <a:xfrm>
            <a:off x="1567013" y="2001033"/>
            <a:ext cx="4569142" cy="769441"/>
          </a:xfrm>
          <a:prstGeom prst="rect">
            <a:avLst/>
          </a:prstGeom>
          <a:noFill/>
        </p:spPr>
        <p:txBody>
          <a:bodyPr wrap="square">
            <a:spAutoFit/>
          </a:bodyPr>
          <a:lstStyle/>
          <a:p>
            <a:r>
              <a:rPr lang="en-US" altLang="zh-CN" sz="4400" b="1" dirty="0" err="1">
                <a:solidFill>
                  <a:schemeClr val="tx1"/>
                </a:solidFill>
                <a:latin typeface="Times New Roman" panose="02020603050405020304" pitchFamily="18" charset="0"/>
                <a:cs typeface="Times New Roman" panose="02020603050405020304" pitchFamily="18" charset="0"/>
              </a:rPr>
              <a:t>RunParams</a:t>
            </a:r>
            <a:r>
              <a:rPr lang="en-US" altLang="zh-CN" sz="4400" b="1" dirty="0">
                <a:solidFill>
                  <a:schemeClr val="tx1"/>
                </a:solidFill>
                <a:latin typeface="Times New Roman" panose="02020603050405020304" pitchFamily="18" charset="0"/>
                <a:cs typeface="Times New Roman" panose="02020603050405020304" pitchFamily="18" charset="0"/>
              </a:rPr>
              <a:t> Class </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35" name="文本框 34">
            <a:extLst>
              <a:ext uri="{FF2B5EF4-FFF2-40B4-BE49-F238E27FC236}">
                <a16:creationId xmlns:a16="http://schemas.microsoft.com/office/drawing/2014/main" id="{1F1DEDE1-03D0-D200-82EB-3F00D3DA88CA}"/>
              </a:ext>
            </a:extLst>
          </p:cNvPr>
          <p:cNvSpPr txBox="1"/>
          <p:nvPr/>
        </p:nvSpPr>
        <p:spPr>
          <a:xfrm>
            <a:off x="13363099" y="2001033"/>
            <a:ext cx="3711892"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Portfolio</a:t>
            </a:r>
            <a:r>
              <a:rPr lang="zh-CN" altLang="en-US" sz="4400" b="1" dirty="0">
                <a:solidFill>
                  <a:schemeClr val="tx1"/>
                </a:solidFill>
                <a:latin typeface="Times New Roman" panose="02020603050405020304" pitchFamily="18" charset="0"/>
                <a:cs typeface="Times New Roman" panose="02020603050405020304" pitchFamily="18" charset="0"/>
              </a:rPr>
              <a:t> </a:t>
            </a:r>
            <a:r>
              <a:rPr lang="en-US" altLang="zh-CN" sz="4400" b="1" dirty="0">
                <a:solidFill>
                  <a:schemeClr val="tx1"/>
                </a:solidFill>
                <a:latin typeface="Times New Roman" panose="02020603050405020304" pitchFamily="18" charset="0"/>
                <a:cs typeface="Times New Roman" panose="02020603050405020304" pitchFamily="18" charset="0"/>
              </a:rPr>
              <a:t>Class</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2" name="矩形: 圆角 4">
            <a:extLst>
              <a:ext uri="{FF2B5EF4-FFF2-40B4-BE49-F238E27FC236}">
                <a16:creationId xmlns:a16="http://schemas.microsoft.com/office/drawing/2014/main" id="{576E9CE4-16FC-E253-5307-82013263AAB6}"/>
              </a:ext>
            </a:extLst>
          </p:cNvPr>
          <p:cNvSpPr/>
          <p:nvPr/>
        </p:nvSpPr>
        <p:spPr>
          <a:xfrm>
            <a:off x="901661" y="2071773"/>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dirty="0">
              <a:ln>
                <a:noFill/>
              </a:ln>
              <a:solidFill>
                <a:srgbClr val="FFFFFF"/>
              </a:solidFill>
              <a:effectLst/>
              <a:highlight>
                <a:srgbClr val="441D85"/>
              </a:highligh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3" name="矩形: 圆角 4">
            <a:extLst>
              <a:ext uri="{FF2B5EF4-FFF2-40B4-BE49-F238E27FC236}">
                <a16:creationId xmlns:a16="http://schemas.microsoft.com/office/drawing/2014/main" id="{1ACF13F3-736A-63CB-30C3-35F2D14F0BC1}"/>
              </a:ext>
            </a:extLst>
          </p:cNvPr>
          <p:cNvSpPr/>
          <p:nvPr/>
        </p:nvSpPr>
        <p:spPr>
          <a:xfrm>
            <a:off x="12554399" y="2071773"/>
            <a:ext cx="125157" cy="1738214"/>
          </a:xfrm>
          <a:prstGeom prst="roundRect">
            <a:avLst/>
          </a:prstGeom>
          <a:solidFill>
            <a:schemeClr val="bg1">
              <a:lumMod val="65000"/>
            </a:schemeClr>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4" name="矩形 3">
            <a:extLst>
              <a:ext uri="{FF2B5EF4-FFF2-40B4-BE49-F238E27FC236}">
                <a16:creationId xmlns:a16="http://schemas.microsoft.com/office/drawing/2014/main" id="{C709311A-4BD0-9950-E785-66A443EAABDC}"/>
              </a:ext>
            </a:extLst>
          </p:cNvPr>
          <p:cNvSpPr/>
          <p:nvPr/>
        </p:nvSpPr>
        <p:spPr>
          <a:xfrm>
            <a:off x="1120602" y="8665465"/>
            <a:ext cx="9397049" cy="4548553"/>
          </a:xfrm>
          <a:prstGeom prst="rect">
            <a:avLst/>
          </a:prstGeom>
          <a:noFill/>
          <a:ln w="38100">
            <a:solidFill>
              <a:schemeClr val="bg1">
                <a:lumMod val="65000"/>
              </a:schemeClr>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F5E90160-1809-B7CE-326B-471B1B8D1891}"/>
              </a:ext>
            </a:extLst>
          </p:cNvPr>
          <p:cNvSpPr/>
          <p:nvPr/>
        </p:nvSpPr>
        <p:spPr>
          <a:xfrm>
            <a:off x="12679556" y="8679299"/>
            <a:ext cx="9613939" cy="4548553"/>
          </a:xfrm>
          <a:prstGeom prst="rect">
            <a:avLst/>
          </a:prstGeom>
          <a:noFill/>
          <a:ln w="38100">
            <a:solidFill>
              <a:schemeClr val="bg1">
                <a:lumMod val="65000"/>
              </a:schemeClr>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9003538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2F822E07-34BE-93B6-AD4D-C82419F0BC76}"/>
              </a:ext>
            </a:extLst>
          </p:cNvPr>
          <p:cNvSpPr txBox="1"/>
          <p:nvPr/>
        </p:nvSpPr>
        <p:spPr>
          <a:xfrm>
            <a:off x="2085315" y="3053683"/>
            <a:ext cx="19619596" cy="1222642"/>
          </a:xfrm>
          <a:prstGeom prst="rect">
            <a:avLst/>
          </a:prstGeom>
          <a:noFill/>
        </p:spPr>
        <p:txBody>
          <a:bodyPr wrap="square">
            <a:spAutoFit/>
          </a:bodyPr>
          <a:lstStyle/>
          <a:p>
            <a:pPr algn="l">
              <a:lnSpc>
                <a:spcPct val="120000"/>
              </a:lnSpc>
            </a:pPr>
            <a:r>
              <a:rPr lang="en-US" altLang="zh-CN" sz="3200" dirty="0">
                <a:solidFill>
                  <a:schemeClr val="tx1"/>
                </a:solidFill>
                <a:latin typeface="Times New Roman" panose="02020603050405020304" pitchFamily="18" charset="0"/>
                <a:cs typeface="Times New Roman" panose="02020603050405020304" pitchFamily="18" charset="0"/>
              </a:rPr>
              <a:t>Provide a context in which we can store and track various information about the algorithm as it runs, including parameters, portfolios, current time, stock pools, benchmark indexes and transaction cost analysis etc.</a:t>
            </a:r>
          </a:p>
        </p:txBody>
      </p:sp>
      <p:sp>
        <p:nvSpPr>
          <p:cNvPr id="12" name="文本框 11">
            <a:extLst>
              <a:ext uri="{FF2B5EF4-FFF2-40B4-BE49-F238E27FC236}">
                <a16:creationId xmlns:a16="http://schemas.microsoft.com/office/drawing/2014/main" id="{2A4388A0-2502-29AE-8BCA-5ECD91B42957}"/>
              </a:ext>
            </a:extLst>
          </p:cNvPr>
          <p:cNvSpPr txBox="1"/>
          <p:nvPr/>
        </p:nvSpPr>
        <p:spPr>
          <a:xfrm>
            <a:off x="12907548" y="6246408"/>
            <a:ext cx="10479991" cy="5693866"/>
          </a:xfrm>
          <a:prstGeom prst="rect">
            <a:avLst/>
          </a:prstGeom>
          <a:noFill/>
        </p:spPr>
        <p:txBody>
          <a:bodyPr wrap="square">
            <a:spAutoFit/>
          </a:bodyPr>
          <a:lstStyle/>
          <a:p>
            <a:pPr algn="l">
              <a:buFont typeface="+mj-lt"/>
              <a:buAutoNum type="arabicPeriod"/>
            </a:pPr>
            <a:r>
              <a:rPr lang="en-US" altLang="zh-CN" sz="2600" i="0" dirty="0">
                <a:solidFill>
                  <a:schemeClr val="tx1"/>
                </a:solidFill>
                <a:effectLst/>
                <a:latin typeface="Times New Roman" panose="02020603050405020304" pitchFamily="18" charset="0"/>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class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Context: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1" i="0" dirty="0">
                <a:solidFill>
                  <a:srgbClr val="006699"/>
                </a:solidFill>
                <a:effectLst/>
                <a:latin typeface="Times New Roman" panose="02020603050405020304" pitchFamily="18" charset="0"/>
                <a:ea typeface="华文楷体" panose="02010600040101010101" pitchFamily="2" charset="-122"/>
                <a:cs typeface="Times New Roman" panose="02020603050405020304" pitchFamily="18" charset="0"/>
              </a:rPr>
              <a:t>def</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__</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init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__(self,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run_params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portfolio):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self.run_params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run_params</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RunParams</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类</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self.portfolio</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portfolio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Portfolio</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类</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self.current_dt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run_params.start_date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记录当前时间</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self.previous_dt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run_params.start_date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记录上一个交易日</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self.universe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股票池</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self.benchmark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基准指数</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self.trade_book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交易记录本</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self.target_book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pd.DataFrame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(columns=</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self.universe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self.position_book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None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交易持仓</a:t>
            </a: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zh-CN" altLang="en-US"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zh-CN" altLang="en-US"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新建一个</a:t>
            </a:r>
            <a:r>
              <a:rPr lang="en-US" altLang="zh-CN"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pd</a:t>
            </a:r>
            <a:r>
              <a:rPr lang="zh-CN" altLang="en-US" sz="2600" b="0" i="0" dirty="0">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用于存放</a:t>
            </a:r>
            <a:r>
              <a:rPr lang="en-US" altLang="zh-CN" sz="2600" b="0" i="0" dirty="0" err="1">
                <a:solidFill>
                  <a:srgbClr val="008200"/>
                </a:solidFill>
                <a:effectLst/>
                <a:latin typeface="Times New Roman" panose="02020603050405020304" pitchFamily="18" charset="0"/>
                <a:ea typeface="华文楷体" panose="02010600040101010101" pitchFamily="2" charset="-122"/>
                <a:cs typeface="Times New Roman" panose="02020603050405020304" pitchFamily="18" charset="0"/>
              </a:rPr>
              <a:t>total_value_book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self.total_value_book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pd.DataFrame</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(columns=[</a:t>
            </a:r>
            <a:r>
              <a:rPr lang="en-US" altLang="zh-CN" sz="2600" b="0" i="0" dirty="0">
                <a:solidFill>
                  <a:srgbClr val="0000FF"/>
                </a:solidFill>
                <a:effectLst/>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600" b="0" i="0" dirty="0" err="1">
                <a:solidFill>
                  <a:srgbClr val="0000FF"/>
                </a:solidFill>
                <a:effectLst/>
                <a:latin typeface="Times New Roman" panose="02020603050405020304" pitchFamily="18" charset="0"/>
                <a:ea typeface="华文楷体" panose="02010600040101010101" pitchFamily="2" charset="-122"/>
                <a:cs typeface="Times New Roman" panose="02020603050405020304" pitchFamily="18" charset="0"/>
              </a:rPr>
              <a:t>total_value</a:t>
            </a:r>
            <a:r>
              <a:rPr lang="en-US" altLang="zh-CN" sz="2600" b="0" i="0" dirty="0">
                <a:solidFill>
                  <a:srgbClr val="0000FF"/>
                </a:solidFill>
                <a:effectLst/>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a:p>
            <a:pPr algn="l">
              <a:buFont typeface="+mj-lt"/>
              <a:buAutoNum type="arabicPeriod"/>
            </a:pP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a:t>
            </a:r>
            <a:r>
              <a:rPr lang="en-US" altLang="zh-CN" sz="2600" b="0" i="0" dirty="0" err="1">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self.tca_book</a:t>
            </a:r>
            <a:r>
              <a:rPr lang="en-US" altLang="zh-CN" sz="2600" b="0" i="0" dirty="0">
                <a:solidFill>
                  <a:srgbClr val="000000"/>
                </a:solidFill>
                <a:effectLst/>
                <a:latin typeface="Times New Roman" panose="02020603050405020304" pitchFamily="18" charset="0"/>
                <a:ea typeface="华文楷体" panose="02010600040101010101" pitchFamily="2" charset="-122"/>
                <a:cs typeface="Times New Roman" panose="02020603050405020304" pitchFamily="18" charset="0"/>
              </a:rPr>
              <a:t> = {}  </a:t>
            </a:r>
            <a:endParaRPr lang="en-US" altLang="zh-CN" sz="2600" b="0" i="0" dirty="0">
              <a:solidFill>
                <a:srgbClr val="5C5C5C"/>
              </a:solidFill>
              <a:effectLst/>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13" name="Title 2">
            <a:extLst>
              <a:ext uri="{FF2B5EF4-FFF2-40B4-BE49-F238E27FC236}">
                <a16:creationId xmlns:a16="http://schemas.microsoft.com/office/drawing/2014/main" id="{8028F48A-2B04-4ADC-3DAE-885132DC9670}"/>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Infrastructure - Context</a:t>
            </a:r>
            <a:r>
              <a:rPr lang="zh-CN" altLang="en-US" sz="5400" dirty="0">
                <a:latin typeface="Times New Roman" panose="02020603050405020304" pitchFamily="18" charset="0"/>
                <a:cs typeface="Times New Roman" panose="02020603050405020304" pitchFamily="18" charset="0"/>
              </a:rPr>
              <a:t> </a:t>
            </a:r>
            <a:r>
              <a:rPr lang="en-US" altLang="zh-CN" sz="5400" dirty="0">
                <a:latin typeface="Times New Roman" panose="02020603050405020304" pitchFamily="18" charset="0"/>
                <a:cs typeface="Times New Roman" panose="02020603050405020304" pitchFamily="18" charset="0"/>
              </a:rPr>
              <a:t>Class</a:t>
            </a:r>
          </a:p>
        </p:txBody>
      </p:sp>
      <p:sp>
        <p:nvSpPr>
          <p:cNvPr id="14" name="文本框 13">
            <a:extLst>
              <a:ext uri="{FF2B5EF4-FFF2-40B4-BE49-F238E27FC236}">
                <a16:creationId xmlns:a16="http://schemas.microsoft.com/office/drawing/2014/main" id="{F05B6FA2-0D0C-5C72-EDF8-18184A51BEEB}"/>
              </a:ext>
            </a:extLst>
          </p:cNvPr>
          <p:cNvSpPr txBox="1"/>
          <p:nvPr/>
        </p:nvSpPr>
        <p:spPr>
          <a:xfrm>
            <a:off x="1594340" y="2116773"/>
            <a:ext cx="4419600" cy="769441"/>
          </a:xfrm>
          <a:prstGeom prst="rect">
            <a:avLst/>
          </a:prstGeom>
          <a:noFill/>
        </p:spPr>
        <p:txBody>
          <a:bodyPr vert="horz"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Context Class </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9D1FB92A-CB44-E3D8-BC33-45DF6C4310D1}"/>
              </a:ext>
            </a:extLst>
          </p:cNvPr>
          <p:cNvSpPr/>
          <p:nvPr/>
        </p:nvSpPr>
        <p:spPr>
          <a:xfrm>
            <a:off x="12296543" y="5607820"/>
            <a:ext cx="11395796" cy="6971042"/>
          </a:xfrm>
          <a:prstGeom prst="rect">
            <a:avLst/>
          </a:prstGeom>
          <a:noFill/>
          <a:ln w="38100">
            <a:solidFill>
              <a:schemeClr val="bg1">
                <a:lumMod val="65000"/>
              </a:schemeClr>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角 4">
            <a:extLst>
              <a:ext uri="{FF2B5EF4-FFF2-40B4-BE49-F238E27FC236}">
                <a16:creationId xmlns:a16="http://schemas.microsoft.com/office/drawing/2014/main" id="{9A0CA438-5D97-1C27-6A5D-C11A479A3F87}"/>
              </a:ext>
            </a:extLst>
          </p:cNvPr>
          <p:cNvSpPr/>
          <p:nvPr/>
        </p:nvSpPr>
        <p:spPr>
          <a:xfrm>
            <a:off x="913384" y="218457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dirty="0">
              <a:ln>
                <a:noFill/>
              </a:ln>
              <a:solidFill>
                <a:srgbClr val="FFFFFF"/>
              </a:solidFill>
              <a:effectLst/>
              <a:highlight>
                <a:srgbClr val="441D85"/>
              </a:highligh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 name="文本框 5">
            <a:extLst>
              <a:ext uri="{FF2B5EF4-FFF2-40B4-BE49-F238E27FC236}">
                <a16:creationId xmlns:a16="http://schemas.microsoft.com/office/drawing/2014/main" id="{0CFDEB0D-3848-A6D0-C74D-CF1653B607E0}"/>
              </a:ext>
            </a:extLst>
          </p:cNvPr>
          <p:cNvSpPr txBox="1"/>
          <p:nvPr/>
        </p:nvSpPr>
        <p:spPr>
          <a:xfrm>
            <a:off x="2085315" y="5848504"/>
            <a:ext cx="9906428" cy="5328382"/>
          </a:xfrm>
          <a:prstGeom prst="rect">
            <a:avLst/>
          </a:prstGeom>
          <a:noFill/>
        </p:spPr>
        <p:txBody>
          <a:bodyPr wrap="square">
            <a:spAutoFit/>
          </a:bodyPr>
          <a:lstStyle/>
          <a:p>
            <a:pPr marL="342900" indent="-342900" algn="l">
              <a:lnSpc>
                <a:spcPct val="150000"/>
              </a:lnSpc>
              <a:buFont typeface="Arial" panose="020B0604020202020204" pitchFamily="34" charset="0"/>
              <a:buChar char="•"/>
            </a:pPr>
            <a:r>
              <a:rPr lang="en-US" altLang="zh-CN" sz="3200" b="1" dirty="0">
                <a:solidFill>
                  <a:schemeClr val="tx1"/>
                </a:solidFill>
                <a:latin typeface="Times New Roman" panose="02020603050405020304" pitchFamily="18" charset="0"/>
                <a:cs typeface="Times New Roman" panose="02020603050405020304" pitchFamily="18" charset="0"/>
              </a:rPr>
              <a:t>Data record variable:</a:t>
            </a:r>
            <a:r>
              <a:rPr lang="zh-CN" altLang="en-US" sz="3200" b="1"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current_dt</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previous_dt</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Universe;</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benchmark</a:t>
            </a:r>
          </a:p>
          <a:p>
            <a:pPr marL="342900" indent="-342900" algn="l">
              <a:lnSpc>
                <a:spcPct val="150000"/>
              </a:lnSpc>
              <a:buSzPct val="50000"/>
              <a:buFont typeface="Wingdings" panose="05000000000000000000" pitchFamily="2" charset="2"/>
              <a:buChar char="n"/>
            </a:pPr>
            <a:r>
              <a:rPr lang="en-US" altLang="zh-CN" sz="3200" b="1" dirty="0">
                <a:solidFill>
                  <a:schemeClr val="tx1"/>
                </a:solidFill>
                <a:latin typeface="Times New Roman" panose="02020603050405020304" pitchFamily="18" charset="0"/>
                <a:cs typeface="Times New Roman" panose="02020603050405020304" pitchFamily="18" charset="0"/>
              </a:rPr>
              <a:t>Universe:</a:t>
            </a:r>
            <a:r>
              <a:rPr lang="zh-CN" altLang="en-US" sz="3200" b="1"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The stock pool represents all the constituent stocks of CSI 300</a:t>
            </a:r>
          </a:p>
          <a:p>
            <a:pPr marL="342900" indent="-342900" algn="l">
              <a:lnSpc>
                <a:spcPct val="150000"/>
              </a:lnSpc>
              <a:buSzPct val="50000"/>
              <a:buFont typeface="Wingdings" panose="05000000000000000000" pitchFamily="2" charset="2"/>
              <a:buChar char="n"/>
            </a:pPr>
            <a:r>
              <a:rPr lang="en-US" altLang="zh-CN" sz="3200" b="1" dirty="0">
                <a:solidFill>
                  <a:schemeClr val="tx1"/>
                </a:solidFill>
                <a:latin typeface="Times New Roman" panose="02020603050405020304" pitchFamily="18" charset="0"/>
                <a:cs typeface="Times New Roman" panose="02020603050405020304" pitchFamily="18" charset="0"/>
              </a:rPr>
              <a:t>Benchmark:</a:t>
            </a:r>
            <a:r>
              <a:rPr lang="zh-CN" altLang="en-US" sz="3200" b="1" dirty="0">
                <a:solidFill>
                  <a:schemeClr val="tx1"/>
                </a:solidFill>
                <a:latin typeface="Times New Roman" panose="02020603050405020304" pitchFamily="18" charset="0"/>
                <a:cs typeface="Times New Roman" panose="02020603050405020304" pitchFamily="18" charset="0"/>
              </a:rPr>
              <a:t> </a:t>
            </a:r>
            <a:r>
              <a:rPr lang="en-US" altLang="zh-CN" sz="3200" dirty="0">
                <a:solidFill>
                  <a:schemeClr val="tx1"/>
                </a:solidFill>
                <a:latin typeface="Times New Roman" panose="02020603050405020304" pitchFamily="18" charset="0"/>
                <a:cs typeface="Times New Roman" panose="02020603050405020304" pitchFamily="18" charset="0"/>
              </a:rPr>
              <a:t>Representing the CSI 300 Index</a:t>
            </a:r>
          </a:p>
          <a:p>
            <a:pPr marL="342900" indent="-342900" algn="l">
              <a:lnSpc>
                <a:spcPct val="150000"/>
              </a:lnSpc>
              <a:spcBef>
                <a:spcPts val="1200"/>
              </a:spcBef>
              <a:spcAft>
                <a:spcPts val="600"/>
              </a:spcAft>
              <a:buFont typeface="Arial" panose="020B0604020202020204" pitchFamily="34" charset="0"/>
              <a:buChar char="•"/>
            </a:pPr>
            <a:r>
              <a:rPr lang="en-US" altLang="zh-CN" sz="3200" b="1" dirty="0">
                <a:solidFill>
                  <a:schemeClr val="tx1"/>
                </a:solidFill>
                <a:latin typeface="Times New Roman" panose="02020603050405020304" pitchFamily="18" charset="0"/>
                <a:cs typeface="Times New Roman" panose="02020603050405020304" pitchFamily="18" charset="0"/>
              </a:rPr>
              <a:t>Data output variable: </a:t>
            </a:r>
            <a:r>
              <a:rPr lang="en-US" altLang="zh-CN" sz="3200" dirty="0" err="1">
                <a:solidFill>
                  <a:schemeClr val="tx1"/>
                </a:solidFill>
                <a:latin typeface="Times New Roman" panose="02020603050405020304" pitchFamily="18" charset="0"/>
                <a:cs typeface="Times New Roman" panose="02020603050405020304" pitchFamily="18" charset="0"/>
              </a:rPr>
              <a:t>trade_book</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target_book</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position_book</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total_value_book</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 </a:t>
            </a:r>
            <a:r>
              <a:rPr lang="en-US" altLang="zh-CN" sz="3200" dirty="0" err="1">
                <a:solidFill>
                  <a:schemeClr val="tx1"/>
                </a:solidFill>
                <a:latin typeface="Times New Roman" panose="02020603050405020304" pitchFamily="18" charset="0"/>
                <a:cs typeface="Times New Roman" panose="02020603050405020304" pitchFamily="18" charset="0"/>
              </a:rPr>
              <a:t>tca_book</a:t>
            </a:r>
            <a:endParaRPr lang="en-US" altLang="zh-CN" sz="3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02384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4">
            <a:extLst>
              <a:ext uri="{FF2B5EF4-FFF2-40B4-BE49-F238E27FC236}">
                <a16:creationId xmlns:a16="http://schemas.microsoft.com/office/drawing/2014/main" id="{752F6DAC-A4B3-74FF-D6DA-949DFDF9CF1F}"/>
              </a:ext>
            </a:extLst>
          </p:cNvPr>
          <p:cNvSpPr/>
          <p:nvPr/>
        </p:nvSpPr>
        <p:spPr>
          <a:xfrm>
            <a:off x="960949" y="8195471"/>
            <a:ext cx="125157" cy="1738214"/>
          </a:xfrm>
          <a:prstGeom prst="roundRect">
            <a:avLst/>
          </a:prstGeom>
          <a:solidFill>
            <a:schemeClr val="bg1">
              <a:lumMod val="65000"/>
            </a:schemeClr>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文本框 6">
            <a:extLst>
              <a:ext uri="{FF2B5EF4-FFF2-40B4-BE49-F238E27FC236}">
                <a16:creationId xmlns:a16="http://schemas.microsoft.com/office/drawing/2014/main" id="{B6E3ACCF-BE6A-5E68-90B8-9F4AAF2E16C4}"/>
              </a:ext>
            </a:extLst>
          </p:cNvPr>
          <p:cNvSpPr txBox="1"/>
          <p:nvPr/>
        </p:nvSpPr>
        <p:spPr>
          <a:xfrm>
            <a:off x="1851660" y="2890033"/>
            <a:ext cx="12818031"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Retrieve tick data for the corresponding stock code.</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C9BA0AAE-CF8A-23BB-C925-65441AF30BF0}"/>
              </a:ext>
            </a:extLst>
          </p:cNvPr>
          <p:cNvSpPr txBox="1"/>
          <p:nvPr/>
        </p:nvSpPr>
        <p:spPr>
          <a:xfrm>
            <a:off x="1802545" y="8167026"/>
            <a:ext cx="12218670"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Read minute-level stock data from the database.</a:t>
            </a:r>
            <a:endParaRPr lang="zh-CN" altLang="en-US" sz="4400" b="1" dirty="0">
              <a:solidFill>
                <a:schemeClr val="tx1"/>
              </a:solidFill>
              <a:latin typeface="Times New Roman" panose="02020603050405020304" pitchFamily="18" charset="0"/>
              <a:cs typeface="Times New Roman" panose="02020603050405020304" pitchFamily="18" charset="0"/>
            </a:endParaRPr>
          </a:p>
        </p:txBody>
      </p:sp>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Infrastructure - Data Reading</a:t>
            </a:r>
          </a:p>
        </p:txBody>
      </p:sp>
      <p:sp>
        <p:nvSpPr>
          <p:cNvPr id="57" name="文本框 56">
            <a:extLst>
              <a:ext uri="{FF2B5EF4-FFF2-40B4-BE49-F238E27FC236}">
                <a16:creationId xmlns:a16="http://schemas.microsoft.com/office/drawing/2014/main" id="{3761991D-75E7-D421-9482-1E357ED1638F}"/>
              </a:ext>
            </a:extLst>
          </p:cNvPr>
          <p:cNvSpPr txBox="1"/>
          <p:nvPr/>
        </p:nvSpPr>
        <p:spPr>
          <a:xfrm>
            <a:off x="1776367" y="4837978"/>
            <a:ext cx="3941770"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Set the user's token to access financial data API.</a:t>
            </a:r>
            <a:endParaRPr lang="zh-CN" altLang="en-US" sz="3400" dirty="0">
              <a:latin typeface="Times New Roman" panose="02020603050405020304" pitchFamily="18" charset="0"/>
              <a:cs typeface="Times New Roman" panose="02020603050405020304" pitchFamily="18" charset="0"/>
            </a:endParaRPr>
          </a:p>
        </p:txBody>
      </p:sp>
      <p:sp>
        <p:nvSpPr>
          <p:cNvPr id="61" name="文本框 60">
            <a:extLst>
              <a:ext uri="{FF2B5EF4-FFF2-40B4-BE49-F238E27FC236}">
                <a16:creationId xmlns:a16="http://schemas.microsoft.com/office/drawing/2014/main" id="{278197D6-EB22-976F-9955-DEA08100ACBB}"/>
              </a:ext>
            </a:extLst>
          </p:cNvPr>
          <p:cNvSpPr txBox="1"/>
          <p:nvPr/>
        </p:nvSpPr>
        <p:spPr>
          <a:xfrm>
            <a:off x="8315254" y="4837978"/>
            <a:ext cx="4882746"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Retrieve real-time data from the TS library port based on the stock code.</a:t>
            </a:r>
            <a:endParaRPr lang="zh-CN" altLang="en-US" sz="3400" dirty="0">
              <a:latin typeface="Times New Roman" panose="02020603050405020304" pitchFamily="18" charset="0"/>
              <a:cs typeface="Times New Roman" panose="02020603050405020304" pitchFamily="18" charset="0"/>
            </a:endParaRPr>
          </a:p>
        </p:txBody>
      </p:sp>
      <p:sp>
        <p:nvSpPr>
          <p:cNvPr id="63" name="文本框 62">
            <a:extLst>
              <a:ext uri="{FF2B5EF4-FFF2-40B4-BE49-F238E27FC236}">
                <a16:creationId xmlns:a16="http://schemas.microsoft.com/office/drawing/2014/main" id="{EBF1B061-CA4B-915F-C6F9-985E4C70B272}"/>
              </a:ext>
            </a:extLst>
          </p:cNvPr>
          <p:cNvSpPr txBox="1"/>
          <p:nvPr/>
        </p:nvSpPr>
        <p:spPr>
          <a:xfrm>
            <a:off x="15795119" y="4837978"/>
            <a:ext cx="6108959"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Data processing: Combine DATE and TIME into one datetime column.</a:t>
            </a:r>
            <a:endParaRPr lang="zh-CN" altLang="en-US" sz="3400" dirty="0">
              <a:latin typeface="Times New Roman" panose="02020603050405020304" pitchFamily="18" charset="0"/>
              <a:cs typeface="Times New Roman" panose="02020603050405020304" pitchFamily="18" charset="0"/>
            </a:endParaRPr>
          </a:p>
        </p:txBody>
      </p:sp>
      <p:sp>
        <p:nvSpPr>
          <p:cNvPr id="66" name="文本框 65">
            <a:extLst>
              <a:ext uri="{FF2B5EF4-FFF2-40B4-BE49-F238E27FC236}">
                <a16:creationId xmlns:a16="http://schemas.microsoft.com/office/drawing/2014/main" id="{352780E6-684F-17B8-1DA3-F37D23B613EC}"/>
              </a:ext>
            </a:extLst>
          </p:cNvPr>
          <p:cNvSpPr txBox="1"/>
          <p:nvPr/>
        </p:nvSpPr>
        <p:spPr>
          <a:xfrm>
            <a:off x="9219903" y="9813031"/>
            <a:ext cx="5089726"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Data format conversion</a:t>
            </a:r>
          </a:p>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Convert strings and the time to datetime format.</a:t>
            </a:r>
          </a:p>
        </p:txBody>
      </p:sp>
      <p:sp>
        <p:nvSpPr>
          <p:cNvPr id="67" name="文本框 66">
            <a:extLst>
              <a:ext uri="{FF2B5EF4-FFF2-40B4-BE49-F238E27FC236}">
                <a16:creationId xmlns:a16="http://schemas.microsoft.com/office/drawing/2014/main" id="{A720204B-E7AB-DDA8-3990-64481EEE4B46}"/>
              </a:ext>
            </a:extLst>
          </p:cNvPr>
          <p:cNvSpPr txBox="1"/>
          <p:nvPr/>
        </p:nvSpPr>
        <p:spPr>
          <a:xfrm>
            <a:off x="16785832" y="9813031"/>
            <a:ext cx="6500059" cy="166199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Set the time column as the index.</a:t>
            </a:r>
          </a:p>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Filter out data within the specified time range.</a:t>
            </a:r>
            <a:endParaRPr lang="zh-CN" altLang="en-US" sz="3400" dirty="0">
              <a:latin typeface="Times New Roman" panose="02020603050405020304" pitchFamily="18" charset="0"/>
              <a:cs typeface="Times New Roman" panose="02020603050405020304" pitchFamily="18" charset="0"/>
            </a:endParaRPr>
          </a:p>
        </p:txBody>
      </p:sp>
      <p:cxnSp>
        <p:nvCxnSpPr>
          <p:cNvPr id="75" name="直接箭头连接符 74">
            <a:extLst>
              <a:ext uri="{FF2B5EF4-FFF2-40B4-BE49-F238E27FC236}">
                <a16:creationId xmlns:a16="http://schemas.microsoft.com/office/drawing/2014/main" id="{5CAB3D12-FF0A-6A4D-5BF4-27F5B96F2104}"/>
              </a:ext>
            </a:extLst>
          </p:cNvPr>
          <p:cNvCxnSpPr>
            <a:cxnSpLocks/>
          </p:cNvCxnSpPr>
          <p:nvPr/>
        </p:nvCxnSpPr>
        <p:spPr>
          <a:xfrm>
            <a:off x="6121511" y="5668974"/>
            <a:ext cx="1790369" cy="0"/>
          </a:xfrm>
          <a:prstGeom prst="straightConnector1">
            <a:avLst/>
          </a:prstGeom>
          <a:ln w="190500" cap="flat">
            <a:solidFill>
              <a:srgbClr val="441D85">
                <a:alpha val="70000"/>
              </a:srgbClr>
            </a:solidFill>
            <a:round/>
            <a:tailEnd type="triangle" w="sm" len="med"/>
          </a:ln>
        </p:spPr>
        <p:style>
          <a:lnRef idx="1">
            <a:schemeClr val="accent1"/>
          </a:lnRef>
          <a:fillRef idx="0">
            <a:schemeClr val="accent1"/>
          </a:fillRef>
          <a:effectRef idx="0">
            <a:schemeClr val="accent1"/>
          </a:effectRef>
          <a:fontRef idx="minor">
            <a:schemeClr val="tx1"/>
          </a:fontRef>
        </p:style>
      </p:cxnSp>
      <p:cxnSp>
        <p:nvCxnSpPr>
          <p:cNvPr id="77" name="直接箭头连接符 76">
            <a:extLst>
              <a:ext uri="{FF2B5EF4-FFF2-40B4-BE49-F238E27FC236}">
                <a16:creationId xmlns:a16="http://schemas.microsoft.com/office/drawing/2014/main" id="{56259C9B-DAFA-FAD7-FACF-81DC713C2A42}"/>
              </a:ext>
            </a:extLst>
          </p:cNvPr>
          <p:cNvCxnSpPr>
            <a:cxnSpLocks/>
          </p:cNvCxnSpPr>
          <p:nvPr/>
        </p:nvCxnSpPr>
        <p:spPr>
          <a:xfrm>
            <a:off x="13601375" y="5668974"/>
            <a:ext cx="1790369" cy="0"/>
          </a:xfrm>
          <a:prstGeom prst="straightConnector1">
            <a:avLst/>
          </a:prstGeom>
          <a:ln w="190500" cap="flat">
            <a:solidFill>
              <a:srgbClr val="441D85">
                <a:alpha val="70000"/>
              </a:srgbClr>
            </a:solidFill>
            <a:round/>
            <a:tailEnd type="triangle" w="sm" len="med"/>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23B23C86-B814-E4D0-3EA5-1A8F9728BED5}"/>
              </a:ext>
            </a:extLst>
          </p:cNvPr>
          <p:cNvCxnSpPr>
            <a:cxnSpLocks/>
          </p:cNvCxnSpPr>
          <p:nvPr/>
        </p:nvCxnSpPr>
        <p:spPr>
          <a:xfrm>
            <a:off x="14652546" y="10644027"/>
            <a:ext cx="1790369" cy="0"/>
          </a:xfrm>
          <a:prstGeom prst="straightConnector1">
            <a:avLst/>
          </a:prstGeom>
          <a:ln w="190500" cap="flat">
            <a:solidFill>
              <a:schemeClr val="bg2">
                <a:lumMod val="75000"/>
                <a:alpha val="67000"/>
              </a:schemeClr>
            </a:solidFill>
            <a:round/>
            <a:tailEnd type="triangle" w="sm" len="med"/>
          </a:ln>
        </p:spPr>
        <p:style>
          <a:lnRef idx="1">
            <a:schemeClr val="accent1"/>
          </a:lnRef>
          <a:fillRef idx="0">
            <a:schemeClr val="accent1"/>
          </a:fillRef>
          <a:effectRef idx="0">
            <a:schemeClr val="accent1"/>
          </a:effectRef>
          <a:fontRef idx="minor">
            <a:schemeClr val="tx1"/>
          </a:fontRef>
        </p:style>
      </p:cxnSp>
      <p:sp>
        <p:nvSpPr>
          <p:cNvPr id="82" name="文本框 81">
            <a:extLst>
              <a:ext uri="{FF2B5EF4-FFF2-40B4-BE49-F238E27FC236}">
                <a16:creationId xmlns:a16="http://schemas.microsoft.com/office/drawing/2014/main" id="{9F43B835-8C96-C892-F871-2E1C129CA3D5}"/>
              </a:ext>
            </a:extLst>
          </p:cNvPr>
          <p:cNvSpPr txBox="1"/>
          <p:nvPr/>
        </p:nvSpPr>
        <p:spPr>
          <a:xfrm>
            <a:off x="1829219" y="10074641"/>
            <a:ext cx="4914481" cy="1138773"/>
          </a:xfrm>
          <a:prstGeom prst="rect">
            <a:avLst/>
          </a:prstGeom>
          <a:noFill/>
        </p:spPr>
        <p:txBody>
          <a:bodyPr wrap="square">
            <a:spAutoFit/>
          </a:bodyPr>
          <a:lstStyle/>
          <a:p>
            <a:pPr marL="457200" indent="-457200" algn="l">
              <a:buFont typeface="Arial" panose="020B0604020202020204" pitchFamily="34" charset="0"/>
              <a:buChar char="•"/>
            </a:pPr>
            <a:r>
              <a:rPr lang="en-US" altLang="zh-CN" sz="3400" dirty="0">
                <a:latin typeface="Times New Roman" panose="02020603050405020304" pitchFamily="18" charset="0"/>
                <a:cs typeface="Times New Roman" panose="02020603050405020304" pitchFamily="18" charset="0"/>
              </a:rPr>
              <a:t>Retrieve data according to the database path</a:t>
            </a:r>
            <a:endParaRPr lang="zh-CN" altLang="en-US" sz="3400" dirty="0">
              <a:latin typeface="Times New Roman" panose="02020603050405020304" pitchFamily="18" charset="0"/>
              <a:cs typeface="Times New Roman" panose="02020603050405020304" pitchFamily="18" charset="0"/>
            </a:endParaRPr>
          </a:p>
        </p:txBody>
      </p:sp>
      <p:cxnSp>
        <p:nvCxnSpPr>
          <p:cNvPr id="83" name="直接箭头连接符 82">
            <a:extLst>
              <a:ext uri="{FF2B5EF4-FFF2-40B4-BE49-F238E27FC236}">
                <a16:creationId xmlns:a16="http://schemas.microsoft.com/office/drawing/2014/main" id="{05F36D51-1F2A-3B4D-5192-06F828D27245}"/>
              </a:ext>
            </a:extLst>
          </p:cNvPr>
          <p:cNvCxnSpPr>
            <a:cxnSpLocks/>
          </p:cNvCxnSpPr>
          <p:nvPr/>
        </p:nvCxnSpPr>
        <p:spPr>
          <a:xfrm>
            <a:off x="7086617" y="10644027"/>
            <a:ext cx="1790369" cy="0"/>
          </a:xfrm>
          <a:prstGeom prst="straightConnector1">
            <a:avLst/>
          </a:prstGeom>
          <a:ln w="190500" cap="flat">
            <a:solidFill>
              <a:schemeClr val="bg2">
                <a:lumMod val="75000"/>
                <a:alpha val="67000"/>
              </a:schemeClr>
            </a:solidFill>
            <a:round/>
            <a:tailEnd type="triangle" w="sm" len="med"/>
          </a:ln>
        </p:spPr>
        <p:style>
          <a:lnRef idx="1">
            <a:schemeClr val="accent1"/>
          </a:lnRef>
          <a:fillRef idx="0">
            <a:schemeClr val="accent1"/>
          </a:fillRef>
          <a:effectRef idx="0">
            <a:schemeClr val="accent1"/>
          </a:effectRef>
          <a:fontRef idx="minor">
            <a:schemeClr val="tx1"/>
          </a:fontRef>
        </p:style>
      </p:cxnSp>
      <p:sp>
        <p:nvSpPr>
          <p:cNvPr id="85" name="矩形: 圆角 4">
            <a:extLst>
              <a:ext uri="{FF2B5EF4-FFF2-40B4-BE49-F238E27FC236}">
                <a16:creationId xmlns:a16="http://schemas.microsoft.com/office/drawing/2014/main" id="{32CFCAC0-00C2-C280-89A6-1004BCC59DD0}"/>
              </a:ext>
            </a:extLst>
          </p:cNvPr>
          <p:cNvSpPr/>
          <p:nvPr/>
        </p:nvSpPr>
        <p:spPr>
          <a:xfrm>
            <a:off x="960949" y="2908987"/>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172806056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上海高楼摄影图高清摄影大图-千库网">
            <a:extLst>
              <a:ext uri="{FF2B5EF4-FFF2-40B4-BE49-F238E27FC236}">
                <a16:creationId xmlns:a16="http://schemas.microsoft.com/office/drawing/2014/main" id="{BBBEFA6B-0FB6-95E1-02F6-034D47E80380}"/>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58" y="-325755"/>
            <a:ext cx="25025282" cy="14367510"/>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51" name="文本框 50"/>
          <p:cNvSpPr txBox="1"/>
          <p:nvPr/>
        </p:nvSpPr>
        <p:spPr>
          <a:xfrm>
            <a:off x="26378420" y="7388610"/>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400" rtl="0" fontAlgn="auto" latinLnBrk="0" hangingPunct="0">
              <a:lnSpc>
                <a:spcPct val="100000"/>
              </a:lnSpc>
              <a:spcBef>
                <a:spcPts val="0"/>
              </a:spcBef>
              <a:spcAft>
                <a:spcPts val="0"/>
              </a:spcAft>
              <a:buClrTx/>
              <a:buSzTx/>
              <a:buFontTx/>
              <a:buNone/>
            </a:pPr>
            <a:endParaRPr kumimoji="0" lang="zh-CN" alt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矩形 11">
            <a:extLst>
              <a:ext uri="{FF2B5EF4-FFF2-40B4-BE49-F238E27FC236}">
                <a16:creationId xmlns:a16="http://schemas.microsoft.com/office/drawing/2014/main" id="{0CC31890-EB89-F306-6233-D051601CBCB3}"/>
              </a:ext>
            </a:extLst>
          </p:cNvPr>
          <p:cNvSpPr/>
          <p:nvPr/>
        </p:nvSpPr>
        <p:spPr>
          <a:xfrm>
            <a:off x="-92724" y="3304152"/>
            <a:ext cx="21159093" cy="5476435"/>
          </a:xfrm>
          <a:prstGeom prst="rect">
            <a:avLst/>
          </a:prstGeom>
          <a:solidFill>
            <a:srgbClr val="441D85"/>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01"/>
          <p:cNvSpPr txBox="1"/>
          <p:nvPr/>
        </p:nvSpPr>
        <p:spPr>
          <a:xfrm>
            <a:off x="870188" y="4226342"/>
            <a:ext cx="2667397" cy="3180358"/>
          </a:xfrm>
          <a:prstGeom prst="rect">
            <a:avLst/>
          </a:prstGeom>
          <a:ln w="12700">
            <a:miter lim="400000"/>
          </a:ln>
        </p:spPr>
        <p:txBody>
          <a:bodyPr wrap="none" lIns="50800" tIns="50800" rIns="50800" bIns="50800" anchor="ctr">
            <a:spAutoFit/>
          </a:bodyPr>
          <a:lstStyle>
            <a:lvl1pPr>
              <a:defRPr sz="19200" spc="-2112">
                <a:solidFill>
                  <a:srgbClr val="5F1B1B"/>
                </a:solidFill>
                <a:latin typeface="Source Han Sans CN Regular"/>
                <a:ea typeface="Source Han Sans CN Regular"/>
                <a:cs typeface="Source Han Sans CN Regular"/>
                <a:sym typeface="Source Han Sans CN Regular"/>
              </a:defRPr>
            </a:lvl1pPr>
          </a:lstStyle>
          <a:p>
            <a:r>
              <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a:t>
            </a:r>
            <a:r>
              <a:rPr lang="en-US"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a:t>
            </a:r>
            <a:endParaRPr sz="20000" spc="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Shareholding structure"/>
          <p:cNvSpPr txBox="1"/>
          <p:nvPr/>
        </p:nvSpPr>
        <p:spPr>
          <a:xfrm>
            <a:off x="5048263" y="6240771"/>
            <a:ext cx="13972477" cy="1456809"/>
          </a:xfrm>
          <a:prstGeom prst="rect">
            <a:avLst/>
          </a:prstGeom>
          <a:noFill/>
          <a:ln w="12700" cap="flat">
            <a:noFill/>
            <a:miter lim="400000"/>
          </a:ln>
          <a:effectLst/>
        </p:spPr>
        <p:txBody>
          <a:bodyPr wrap="square" lIns="50800" tIns="50800" rIns="50800" bIns="50800" numCol="1" anchor="ctr">
            <a:spAutoFit/>
          </a:bodyPr>
          <a:lstStyle>
            <a:lvl1pPr algn="l">
              <a:defRPr sz="4900" cap="all">
                <a:solidFill>
                  <a:srgbClr val="5F1B1B"/>
                </a:solidFill>
                <a:latin typeface="Source Han Sans CN Bold Bold"/>
                <a:ea typeface="Source Han Sans CN Bold Bold"/>
                <a:cs typeface="Source Han Sans CN Bold Bold"/>
                <a:sym typeface="Source Han Sans CN Bold Bold"/>
              </a:defRPr>
            </a:lvl1pPr>
          </a:lstStyle>
          <a:p>
            <a:r>
              <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rPr>
              <a:t>Factor construction and order function</a:t>
            </a:r>
          </a:p>
          <a:p>
            <a:endParaRPr lang="en-US" sz="4400" cap="none" dirty="0">
              <a:solidFill>
                <a:schemeClr val="bg1"/>
              </a:solidFill>
              <a:latin typeface="Times New Roman" panose="02020603050405020304" pitchFamily="18" charset="0"/>
              <a:ea typeface="微软雅黑 Light" panose="020B0502040204020203" pitchFamily="34" charset="-122"/>
              <a:cs typeface="Times New Roman" panose="02020603050405020304" pitchFamily="18" charset="0"/>
            </a:endParaRPr>
          </a:p>
        </p:txBody>
      </p:sp>
      <p:sp>
        <p:nvSpPr>
          <p:cNvPr id="19" name="XX股结构"/>
          <p:cNvSpPr txBox="1"/>
          <p:nvPr/>
        </p:nvSpPr>
        <p:spPr>
          <a:xfrm>
            <a:off x="4993622" y="4692700"/>
            <a:ext cx="16527787" cy="1333698"/>
          </a:xfrm>
          <a:prstGeom prst="rect">
            <a:avLst/>
          </a:prstGeom>
          <a:noFill/>
          <a:ln w="12700" cap="flat">
            <a:noFill/>
            <a:miter lim="400000"/>
          </a:ln>
          <a:effectLst/>
        </p:spPr>
        <p:txBody>
          <a:bodyPr wrap="square" lIns="50800" tIns="50800" rIns="50800" bIns="50800" numCol="1" anchor="ctr">
            <a:spAutoFit/>
          </a:bodyPr>
          <a:lstStyle>
            <a:lvl1pPr>
              <a:defRPr sz="15400">
                <a:solidFill>
                  <a:srgbClr val="5F1B1B"/>
                </a:solidFill>
                <a:latin typeface="Source Han Sans CN Medium"/>
                <a:ea typeface="Source Han Sans CN Medium"/>
                <a:cs typeface="Source Han Sans CN Medium"/>
                <a:sym typeface="Source Han Sans CN Medium"/>
              </a:defRPr>
            </a:lvl1pPr>
          </a:lstStyle>
          <a:p>
            <a:pPr algn="l" defTabSz="1828800" hangingPunct="1"/>
            <a:r>
              <a:rPr lang="en-US" altLang="zh-CN"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Strategy-Algorithmic trading</a:t>
            </a:r>
            <a:endParaRPr lang="zh-CN" altLang="en-US" sz="8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FF08CB09-35E9-957F-D55C-9D326C528259}"/>
              </a:ext>
            </a:extLst>
          </p:cNvPr>
          <p:cNvSpPr/>
          <p:nvPr/>
        </p:nvSpPr>
        <p:spPr>
          <a:xfrm>
            <a:off x="596919" y="7311352"/>
            <a:ext cx="3213934" cy="9534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24360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2">
            <a:extLst>
              <a:ext uri="{FF2B5EF4-FFF2-40B4-BE49-F238E27FC236}">
                <a16:creationId xmlns:a16="http://schemas.microsoft.com/office/drawing/2014/main" id="{5FA12239-6408-6C97-91FE-41CF9C25BC3B}"/>
              </a:ext>
            </a:extLst>
          </p:cNvPr>
          <p:cNvSpPr txBox="1">
            <a:spLocks/>
          </p:cNvSpPr>
          <p:nvPr/>
        </p:nvSpPr>
        <p:spPr>
          <a:xfrm>
            <a:off x="727710" y="222009"/>
            <a:ext cx="15118080" cy="723900"/>
          </a:xfrm>
          <a:prstGeom prst="rect">
            <a:avLst/>
          </a:prstGeom>
        </p:spPr>
        <p:txBody>
          <a:bodyPr>
            <a:noAutofit/>
          </a:bodyPr>
          <a:lstStyle>
            <a:lvl1pPr algn="l" defTabSz="914400" rtl="0" eaLnBrk="1" latinLnBrk="0" hangingPunct="1">
              <a:lnSpc>
                <a:spcPct val="90000"/>
              </a:lnSpc>
              <a:spcBef>
                <a:spcPct val="0"/>
              </a:spcBef>
              <a:buNone/>
              <a:defRPr sz="4000" b="1"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5400" dirty="0">
                <a:latin typeface="Times New Roman" panose="02020603050405020304" pitchFamily="18" charset="0"/>
                <a:cs typeface="Times New Roman" panose="02020603050405020304" pitchFamily="18" charset="0"/>
              </a:rPr>
              <a:t>Strategy - Factor construction</a:t>
            </a:r>
          </a:p>
        </p:txBody>
      </p:sp>
      <p:sp>
        <p:nvSpPr>
          <p:cNvPr id="15" name="文本框 14">
            <a:extLst>
              <a:ext uri="{FF2B5EF4-FFF2-40B4-BE49-F238E27FC236}">
                <a16:creationId xmlns:a16="http://schemas.microsoft.com/office/drawing/2014/main" id="{B82250D7-7758-C64E-E347-ABD357CF7281}"/>
              </a:ext>
            </a:extLst>
          </p:cNvPr>
          <p:cNvSpPr txBox="1"/>
          <p:nvPr/>
        </p:nvSpPr>
        <p:spPr>
          <a:xfrm>
            <a:off x="1268587" y="2009931"/>
            <a:ext cx="5583984" cy="769441"/>
          </a:xfrm>
          <a:prstGeom prst="rect">
            <a:avLst/>
          </a:prstGeom>
          <a:noFill/>
        </p:spPr>
        <p:txBody>
          <a:bodyPr wrap="square">
            <a:spAutoFit/>
          </a:bodyPr>
          <a:lstStyle/>
          <a:p>
            <a:r>
              <a:rPr lang="en-US" altLang="zh-CN" sz="4400" b="1" dirty="0">
                <a:solidFill>
                  <a:schemeClr val="tx1"/>
                </a:solidFill>
                <a:latin typeface="Times New Roman" panose="02020603050405020304" pitchFamily="18" charset="0"/>
                <a:cs typeface="Times New Roman" panose="02020603050405020304" pitchFamily="18" charset="0"/>
              </a:rPr>
              <a:t>Factor construction</a:t>
            </a:r>
            <a:endParaRPr lang="zh-CN" altLang="en-US" sz="4400" b="1" dirty="0">
              <a:solidFill>
                <a:schemeClr val="tx1"/>
              </a:solidFill>
            </a:endParaRPr>
          </a:p>
        </p:txBody>
      </p:sp>
      <p:sp>
        <p:nvSpPr>
          <p:cNvPr id="18" name="矩形: 圆角 4">
            <a:extLst>
              <a:ext uri="{FF2B5EF4-FFF2-40B4-BE49-F238E27FC236}">
                <a16:creationId xmlns:a16="http://schemas.microsoft.com/office/drawing/2014/main" id="{06C28E56-A818-F467-A81A-22D64567D9A2}"/>
              </a:ext>
            </a:extLst>
          </p:cNvPr>
          <p:cNvSpPr/>
          <p:nvPr/>
        </p:nvSpPr>
        <p:spPr>
          <a:xfrm>
            <a:off x="857146" y="2013256"/>
            <a:ext cx="125157" cy="1738214"/>
          </a:xfrm>
          <a:prstGeom prst="roundRect">
            <a:avLst/>
          </a:prstGeom>
          <a:solidFill>
            <a:srgbClr val="441D85"/>
          </a:solidFill>
          <a:ln w="19050" cap="flat" cmpd="sng" algn="ctr">
            <a:noFill/>
            <a:prstDash val="solid"/>
          </a:ln>
          <a:effectLst/>
        </p:spPr>
        <p:txBody>
          <a:bodyPr anchor="ctr"/>
          <a:lstStyle/>
          <a:p>
            <a:pPr marL="0" marR="0" lvl="0" indent="0" defTabSz="2438400" eaLnBrk="1" fontAlgn="auto" latinLnBrk="0" hangingPunct="1">
              <a:lnSpc>
                <a:spcPct val="100000"/>
              </a:lnSpc>
              <a:spcBef>
                <a:spcPts val="0"/>
              </a:spcBef>
              <a:spcAft>
                <a:spcPts val="0"/>
              </a:spcAft>
              <a:buClrTx/>
              <a:buSzTx/>
              <a:buFontTx/>
              <a:buNone/>
              <a:defRPr/>
            </a:pPr>
            <a:endParaRPr kumimoji="0" sz="4800" b="0" i="0" u="none" strike="noStrike" kern="1200" cap="none" spc="0" normalizeH="0" baseline="0" noProof="0">
              <a:ln>
                <a:noFill/>
              </a:ln>
              <a:solidFill>
                <a:srgbClr val="FFFF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0" name="文本框 19">
            <a:extLst>
              <a:ext uri="{FF2B5EF4-FFF2-40B4-BE49-F238E27FC236}">
                <a16:creationId xmlns:a16="http://schemas.microsoft.com/office/drawing/2014/main" id="{AEE9680E-9688-FA27-3AB4-28E2CBF44C97}"/>
              </a:ext>
            </a:extLst>
          </p:cNvPr>
          <p:cNvSpPr txBox="1"/>
          <p:nvPr/>
        </p:nvSpPr>
        <p:spPr>
          <a:xfrm>
            <a:off x="1653550" y="3232376"/>
            <a:ext cx="9999187" cy="4524315"/>
          </a:xfrm>
          <a:prstGeom prst="rect">
            <a:avLst/>
          </a:prstGeom>
          <a:noFill/>
        </p:spPr>
        <p:txBody>
          <a:bodyPr wrap="square">
            <a:spAutoFit/>
          </a:bodyPr>
          <a:lstStyle/>
          <a:p>
            <a:pPr algn="l"/>
            <a:r>
              <a:rPr lang="en-US" altLang="zh-CN" sz="3200" dirty="0">
                <a:solidFill>
                  <a:schemeClr val="tx1"/>
                </a:solidFill>
                <a:latin typeface="Times New Roman" panose="02020603050405020304" pitchFamily="18" charset="0"/>
                <a:cs typeface="Times New Roman" panose="02020603050405020304" pitchFamily="18" charset="0"/>
              </a:rPr>
              <a:t>Amaya et al. (2011) found a connection between intra-day high-order moments and future returns of stocks.</a:t>
            </a:r>
            <a:r>
              <a:rPr lang="en-US" altLang="zh-CN" sz="3200" baseline="30000" dirty="0">
                <a:solidFill>
                  <a:schemeClr val="tx1"/>
                </a:solidFill>
                <a:latin typeface="Times New Roman" panose="02020603050405020304" pitchFamily="18" charset="0"/>
                <a:cs typeface="Times New Roman" panose="02020603050405020304" pitchFamily="18" charset="0"/>
              </a:rPr>
              <a:t> 1</a:t>
            </a:r>
          </a:p>
          <a:p>
            <a:pPr algn="l"/>
            <a:r>
              <a:rPr lang="en-US" altLang="zh-CN" sz="3200" dirty="0">
                <a:solidFill>
                  <a:schemeClr val="tx1"/>
                </a:solidFill>
                <a:latin typeface="Times New Roman" panose="02020603050405020304" pitchFamily="18" charset="0"/>
                <a:cs typeface="Times New Roman" panose="02020603050405020304" pitchFamily="18" charset="0"/>
              </a:rPr>
              <a:t> </a:t>
            </a:r>
          </a:p>
          <a:p>
            <a:pPr marL="457200" indent="-457200" algn="l">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Utilizing intra-day tick-by-tick data of stocks, they constructed a high-frequency realized variance indicator</a:t>
            </a:r>
          </a:p>
          <a:p>
            <a:pPr marL="457200" indent="-457200" algn="l">
              <a:buFont typeface="Arial" panose="020B0604020202020204" pitchFamily="34" charset="0"/>
              <a:buChar char="•"/>
            </a:pPr>
            <a:endParaRPr lang="en-US" altLang="zh-CN" sz="3200" dirty="0">
              <a:solidFill>
                <a:schemeClr val="tx1"/>
              </a:solidFill>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r>
              <a:rPr lang="zh-CN" altLang="en-US" sz="3200" dirty="0">
                <a:solidFill>
                  <a:schemeClr val="tx1"/>
                </a:solidFill>
                <a:latin typeface="Times New Roman" panose="02020603050405020304" pitchFamily="18" charset="0"/>
                <a:cs typeface="Times New Roman" panose="02020603050405020304" pitchFamily="18" charset="0"/>
              </a:rPr>
              <a:t>𝑟𝑖𝑗 </a:t>
            </a:r>
            <a:r>
              <a:rPr lang="en-US" altLang="zh-CN" sz="3200" dirty="0">
                <a:solidFill>
                  <a:schemeClr val="tx1"/>
                </a:solidFill>
                <a:latin typeface="Times New Roman" panose="02020603050405020304" pitchFamily="18" charset="0"/>
                <a:cs typeface="Times New Roman" panose="02020603050405020304" pitchFamily="18" charset="0"/>
              </a:rPr>
              <a:t>represents the intra-day 1-minute logarithmic return series of stock </a:t>
            </a:r>
            <a:r>
              <a:rPr lang="zh-CN" altLang="en-US" sz="3200" dirty="0">
                <a:solidFill>
                  <a:schemeClr val="tx1"/>
                </a:solidFill>
                <a:latin typeface="Times New Roman" panose="02020603050405020304" pitchFamily="18" charset="0"/>
                <a:cs typeface="Times New Roman" panose="02020603050405020304" pitchFamily="18" charset="0"/>
              </a:rPr>
              <a:t>𝑖 </a:t>
            </a:r>
            <a:r>
              <a:rPr lang="en-US" altLang="zh-CN" sz="3200" dirty="0">
                <a:solidFill>
                  <a:schemeClr val="tx1"/>
                </a:solidFill>
                <a:latin typeface="Times New Roman" panose="02020603050405020304" pitchFamily="18" charset="0"/>
                <a:cs typeface="Times New Roman" panose="02020603050405020304" pitchFamily="18" charset="0"/>
              </a:rPr>
              <a:t>(</a:t>
            </a:r>
            <a:r>
              <a:rPr lang="zh-CN" altLang="en-US" sz="3200" dirty="0">
                <a:solidFill>
                  <a:schemeClr val="tx1"/>
                </a:solidFill>
                <a:latin typeface="Times New Roman" panose="02020603050405020304" pitchFamily="18" charset="0"/>
                <a:cs typeface="Times New Roman" panose="02020603050405020304" pitchFamily="18" charset="0"/>
              </a:rPr>
              <a:t>𝑗 </a:t>
            </a:r>
            <a:r>
              <a:rPr lang="en-US" altLang="zh-CN" sz="3200" dirty="0">
                <a:solidFill>
                  <a:schemeClr val="tx1"/>
                </a:solidFill>
                <a:latin typeface="Times New Roman" panose="02020603050405020304" pitchFamily="18" charset="0"/>
                <a:cs typeface="Times New Roman" panose="02020603050405020304" pitchFamily="18" charset="0"/>
              </a:rPr>
              <a:t>= 1, ⋯ , </a:t>
            </a:r>
            <a:r>
              <a:rPr lang="zh-CN" altLang="en-US" sz="3200" dirty="0">
                <a:solidFill>
                  <a:schemeClr val="tx1"/>
                </a:solidFill>
                <a:latin typeface="Times New Roman" panose="02020603050405020304" pitchFamily="18" charset="0"/>
                <a:cs typeface="Times New Roman" panose="02020603050405020304" pitchFamily="18" charset="0"/>
              </a:rPr>
              <a:t>𝑁</a:t>
            </a:r>
            <a:r>
              <a:rPr lang="en-US" altLang="zh-CN" sz="3200" dirty="0">
                <a:solidFill>
                  <a:schemeClr val="tx1"/>
                </a:solidFill>
                <a:latin typeface="Times New Roman" panose="02020603050405020304" pitchFamily="18" charset="0"/>
                <a:cs typeface="Times New Roman" panose="02020603050405020304" pitchFamily="18" charset="0"/>
              </a:rPr>
              <a:t>+), with factor values as the moving average of indicators over the past 20 days.</a:t>
            </a:r>
            <a:endParaRPr lang="zh-CN" altLang="en-US" sz="3200" baseline="30000" dirty="0">
              <a:solidFill>
                <a:schemeClr val="tx1"/>
              </a:solidFill>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A29BCD94-8348-4D7C-CDE3-6AB0D652119E}"/>
              </a:ext>
            </a:extLst>
          </p:cNvPr>
          <p:cNvSpPr txBox="1"/>
          <p:nvPr/>
        </p:nvSpPr>
        <p:spPr>
          <a:xfrm>
            <a:off x="223325" y="13067864"/>
            <a:ext cx="12633960" cy="461665"/>
          </a:xfrm>
          <a:prstGeom prst="rect">
            <a:avLst/>
          </a:prstGeom>
          <a:noFill/>
        </p:spPr>
        <p:txBody>
          <a:bodyPr wrap="square" rtlCol="0">
            <a:spAutoFit/>
          </a:bodyPr>
          <a:lstStyle/>
          <a:p>
            <a:r>
              <a:rPr lang="en-US" altLang="zh-CN" i="1" dirty="0">
                <a:latin typeface="Times New Roman" panose="02020603050405020304" pitchFamily="18" charset="0"/>
                <a:cs typeface="Times New Roman" panose="02020603050405020304" pitchFamily="18" charset="0"/>
              </a:rPr>
              <a:t>1. Reference: </a:t>
            </a:r>
            <a:r>
              <a:rPr lang="zh-CN" altLang="en-US" i="1" dirty="0">
                <a:latin typeface="Times New Roman" panose="02020603050405020304" pitchFamily="18" charset="0"/>
                <a:cs typeface="Times New Roman" panose="02020603050405020304" pitchFamily="18" charset="0"/>
              </a:rPr>
              <a:t>海通证券</a:t>
            </a:r>
            <a:r>
              <a:rPr lang="en-US" altLang="zh-CN" i="1" dirty="0">
                <a:latin typeface="Times New Roman" panose="02020603050405020304" pitchFamily="18" charset="0"/>
                <a:cs typeface="Times New Roman" panose="02020603050405020304" pitchFamily="18" charset="0"/>
              </a:rPr>
              <a:t>(2018) _</a:t>
            </a:r>
            <a:r>
              <a:rPr lang="zh-CN" altLang="en-US" i="1" dirty="0">
                <a:latin typeface="Times New Roman" panose="02020603050405020304" pitchFamily="18" charset="0"/>
                <a:cs typeface="Times New Roman" panose="02020603050405020304" pitchFamily="18" charset="0"/>
              </a:rPr>
              <a:t>金融工程</a:t>
            </a:r>
            <a:r>
              <a:rPr lang="en-US" altLang="zh-CN" i="1" dirty="0">
                <a:latin typeface="Times New Roman" panose="02020603050405020304" pitchFamily="18" charset="0"/>
                <a:cs typeface="Times New Roman" panose="02020603050405020304" pitchFamily="18" charset="0"/>
              </a:rPr>
              <a:t>_</a:t>
            </a:r>
            <a:r>
              <a:rPr lang="zh-CN" altLang="en-US" i="1" dirty="0">
                <a:latin typeface="Times New Roman" panose="02020603050405020304" pitchFamily="18" charset="0"/>
                <a:cs typeface="Times New Roman" panose="02020603050405020304" pitchFamily="18" charset="0"/>
              </a:rPr>
              <a:t>高频量价因子在股票与期货中的表现</a:t>
            </a:r>
          </a:p>
        </p:txBody>
      </p:sp>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D6168A27-B72E-0E0F-E2B0-6488A35012BE}"/>
                  </a:ext>
                </a:extLst>
              </p:cNvPr>
              <p:cNvSpPr txBox="1"/>
              <p:nvPr/>
            </p:nvSpPr>
            <p:spPr>
              <a:xfrm>
                <a:off x="18950843" y="1982506"/>
                <a:ext cx="3381631" cy="1080617"/>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zh-CN" altLang="en-US" sz="3200" b="1" i="1" smtClean="0">
                          <a:latin typeface="Cambria Math" panose="02040503050406030204" pitchFamily="18" charset="0"/>
                        </a:rPr>
                        <m:t>𝑹</m:t>
                      </m:r>
                      <m:sSub>
                        <m:sSubPr>
                          <m:ctrlPr>
                            <a:rPr lang="en-US" altLang="zh-CN" sz="3200" b="1" i="1" smtClean="0">
                              <a:latin typeface="Cambria Math" panose="02040503050406030204" pitchFamily="18" charset="0"/>
                            </a:rPr>
                          </m:ctrlPr>
                        </m:sSubPr>
                        <m:e>
                          <m:r>
                            <a:rPr lang="en-US" altLang="zh-CN" sz="3200" b="1" i="1" smtClean="0">
                              <a:latin typeface="Cambria Math" panose="02040503050406030204" pitchFamily="18" charset="0"/>
                            </a:rPr>
                            <m:t>𝑽𝒂𝒓</m:t>
                          </m:r>
                        </m:e>
                        <m:sub>
                          <m:r>
                            <a:rPr lang="en-US" altLang="zh-CN" sz="3200" b="1" i="1">
                              <a:latin typeface="Cambria Math" panose="02040503050406030204" pitchFamily="18" charset="0"/>
                            </a:rPr>
                            <m:t>𝒊</m:t>
                          </m:r>
                        </m:sub>
                      </m:sSub>
                      <m:r>
                        <a:rPr lang="zh-CN" altLang="en-US" sz="3200" b="1" i="1">
                          <a:latin typeface="Cambria Math" panose="02040503050406030204" pitchFamily="18" charset="0"/>
                        </a:rPr>
                        <m:t>=</m:t>
                      </m:r>
                      <m:nary>
                        <m:naryPr>
                          <m:chr m:val="∑"/>
                          <m:limLoc m:val="subSup"/>
                          <m:grow m:val="on"/>
                          <m:ctrlPr>
                            <a:rPr lang="zh-CN" altLang="en-US" sz="3200" b="1" i="1">
                              <a:latin typeface="Cambria Math" panose="02040503050406030204" pitchFamily="18" charset="0"/>
                            </a:rPr>
                          </m:ctrlPr>
                        </m:naryPr>
                        <m:sub>
                          <m:r>
                            <a:rPr lang="zh-CN" altLang="en-US" sz="3200" b="1" i="1">
                              <a:latin typeface="Cambria Math" panose="02040503050406030204" pitchFamily="18" charset="0"/>
                            </a:rPr>
                            <m:t>𝒋</m:t>
                          </m:r>
                          <m:r>
                            <a:rPr lang="zh-CN" altLang="en-US" sz="3200" b="1" i="1">
                              <a:latin typeface="Cambria Math" panose="02040503050406030204" pitchFamily="18" charset="0"/>
                            </a:rPr>
                            <m:t>=</m:t>
                          </m:r>
                          <m:r>
                            <a:rPr lang="zh-CN" altLang="en-US" sz="3200" b="1" i="1">
                              <a:latin typeface="Cambria Math" panose="02040503050406030204" pitchFamily="18" charset="0"/>
                            </a:rPr>
                            <m:t>𝟏</m:t>
                          </m:r>
                        </m:sub>
                        <m:sup>
                          <m:r>
                            <a:rPr lang="zh-CN" altLang="en-US" sz="3200" b="1" i="1">
                              <a:latin typeface="Cambria Math" panose="02040503050406030204" pitchFamily="18" charset="0"/>
                            </a:rPr>
                            <m:t>𝑵</m:t>
                          </m:r>
                        </m:sup>
                        <m:e>
                          <m:sSubSup>
                            <m:sSubSupPr>
                              <m:ctrlPr>
                                <a:rPr lang="zh-CN" altLang="en-US" sz="3200" b="1" i="1">
                                  <a:solidFill>
                                    <a:srgbClr val="836967"/>
                                  </a:solidFill>
                                  <a:latin typeface="Cambria Math" panose="02040503050406030204" pitchFamily="18" charset="0"/>
                                </a:rPr>
                              </m:ctrlPr>
                            </m:sSubSupPr>
                            <m:e>
                              <m:r>
                                <a:rPr lang="zh-CN" altLang="en-US" sz="3200" b="1" i="1">
                                  <a:latin typeface="Cambria Math" panose="02040503050406030204" pitchFamily="18" charset="0"/>
                                </a:rPr>
                                <m:t>𝒓</m:t>
                              </m:r>
                            </m:e>
                            <m:sub>
                              <m:r>
                                <a:rPr lang="zh-CN" altLang="en-US" sz="3200" b="1" i="1">
                                  <a:latin typeface="Cambria Math" panose="02040503050406030204" pitchFamily="18" charset="0"/>
                                </a:rPr>
                                <m:t>ⅈ</m:t>
                              </m:r>
                              <m:r>
                                <a:rPr lang="zh-CN" altLang="en-US" sz="3200" b="1" i="1">
                                  <a:latin typeface="Cambria Math" panose="02040503050406030204" pitchFamily="18" charset="0"/>
                                </a:rPr>
                                <m:t>𝒋</m:t>
                              </m:r>
                            </m:sub>
                            <m:sup>
                              <m:r>
                                <a:rPr lang="zh-CN" altLang="en-US" sz="3200" b="1" i="1">
                                  <a:latin typeface="Cambria Math" panose="02040503050406030204" pitchFamily="18" charset="0"/>
                                </a:rPr>
                                <m:t>𝟐</m:t>
                              </m:r>
                            </m:sup>
                          </m:sSubSup>
                        </m:e>
                      </m:nary>
                    </m:oMath>
                  </m:oMathPara>
                </a14:m>
                <a:endParaRPr lang="zh-CN" altLang="en-US" sz="3200" b="1" i="1" dirty="0">
                  <a:latin typeface="Times New Roman" panose="02020603050405020304" pitchFamily="18" charset="0"/>
                  <a:cs typeface="Times New Roman" panose="02020603050405020304" pitchFamily="18" charset="0"/>
                </a:endParaRPr>
              </a:p>
            </p:txBody>
          </p:sp>
        </mc:Choice>
        <mc:Fallback xmlns="">
          <p:sp>
            <p:nvSpPr>
              <p:cNvPr id="26" name="文本框 25">
                <a:extLst>
                  <a:ext uri="{FF2B5EF4-FFF2-40B4-BE49-F238E27FC236}">
                    <a16:creationId xmlns:a16="http://schemas.microsoft.com/office/drawing/2014/main" id="{D6168A27-B72E-0E0F-E2B0-6488A35012BE}"/>
                  </a:ext>
                </a:extLst>
              </p:cNvPr>
              <p:cNvSpPr txBox="1">
                <a:spLocks noRot="1" noChangeAspect="1" noMove="1" noResize="1" noEditPoints="1" noAdjustHandles="1" noChangeArrowheads="1" noChangeShapeType="1" noTextEdit="1"/>
              </p:cNvSpPr>
              <p:nvPr/>
            </p:nvSpPr>
            <p:spPr>
              <a:xfrm>
                <a:off x="18950843" y="1982506"/>
                <a:ext cx="3381631" cy="1080617"/>
              </a:xfrm>
              <a:prstGeom prst="rect">
                <a:avLst/>
              </a:prstGeom>
              <a:blipFill>
                <a:blip r:embed="rId2"/>
                <a:stretch>
                  <a:fillRect/>
                </a:stretch>
              </a:blipFill>
            </p:spPr>
            <p:txBody>
              <a:bodyPr/>
              <a:lstStyle/>
              <a:p>
                <a:r>
                  <a:rPr lang="zh-CN" altLang="en-US">
                    <a:noFill/>
                  </a:rPr>
                  <a:t> </a:t>
                </a:r>
              </a:p>
            </p:txBody>
          </p:sp>
        </mc:Fallback>
      </mc:AlternateContent>
      <p:sp>
        <p:nvSpPr>
          <p:cNvPr id="28" name="文本框 27">
            <a:extLst>
              <a:ext uri="{FF2B5EF4-FFF2-40B4-BE49-F238E27FC236}">
                <a16:creationId xmlns:a16="http://schemas.microsoft.com/office/drawing/2014/main" id="{D6AEBC59-B139-FDA7-19FC-69B7A6271535}"/>
              </a:ext>
            </a:extLst>
          </p:cNvPr>
          <p:cNvSpPr txBox="1"/>
          <p:nvPr/>
        </p:nvSpPr>
        <p:spPr>
          <a:xfrm>
            <a:off x="12280823" y="2230426"/>
            <a:ext cx="7077148" cy="584775"/>
          </a:xfrm>
          <a:prstGeom prst="rect">
            <a:avLst/>
          </a:prstGeom>
          <a:noFill/>
        </p:spPr>
        <p:txBody>
          <a:bodyPr wrap="square">
            <a:spAutoFit/>
          </a:bodyPr>
          <a:lstStyle/>
          <a:p>
            <a:pPr marL="457200" indent="-457200" algn="l">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High frequency realized variance</a:t>
            </a:r>
            <a:endParaRPr lang="zh-CN" altLang="en-US" sz="3200" dirty="0">
              <a:solidFill>
                <a:schemeClr val="tx1"/>
              </a:solidFill>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39AF00C9-CABE-2DB0-02CD-C9455405A8D8}"/>
              </a:ext>
            </a:extLst>
          </p:cNvPr>
          <p:cNvSpPr txBox="1"/>
          <p:nvPr/>
        </p:nvSpPr>
        <p:spPr>
          <a:xfrm>
            <a:off x="12280823" y="4609581"/>
            <a:ext cx="7206758" cy="584775"/>
          </a:xfrm>
          <a:prstGeom prst="rect">
            <a:avLst/>
          </a:prstGeom>
          <a:noFill/>
        </p:spPr>
        <p:txBody>
          <a:bodyPr wrap="square">
            <a:spAutoFit/>
          </a:bodyPr>
          <a:lstStyle/>
          <a:p>
            <a:pPr marL="457200" indent="-457200" algn="l">
              <a:buFont typeface="Arial" panose="020B0604020202020204" pitchFamily="34" charset="0"/>
              <a:buChar char="•"/>
            </a:pPr>
            <a:r>
              <a:rPr lang="zh-CN" altLang="en-US" sz="3200" dirty="0">
                <a:solidFill>
                  <a:schemeClr val="tx1"/>
                </a:solidFill>
                <a:latin typeface="Times New Roman" panose="02020603050405020304" pitchFamily="18" charset="0"/>
                <a:cs typeface="Times New Roman" panose="02020603050405020304" pitchFamily="18" charset="0"/>
              </a:rPr>
              <a:t>High frequency </a:t>
            </a:r>
            <a:r>
              <a:rPr lang="en-US" altLang="zh-CN" sz="3200" dirty="0">
                <a:solidFill>
                  <a:schemeClr val="tx1"/>
                </a:solidFill>
                <a:latin typeface="Times New Roman" panose="02020603050405020304" pitchFamily="18" charset="0"/>
                <a:cs typeface="Times New Roman" panose="02020603050405020304" pitchFamily="18" charset="0"/>
              </a:rPr>
              <a:t>realized </a:t>
            </a:r>
            <a:r>
              <a:rPr lang="zh-CN" altLang="en-US" sz="3200" dirty="0">
                <a:solidFill>
                  <a:schemeClr val="tx1"/>
                </a:solidFill>
                <a:latin typeface="Times New Roman" panose="02020603050405020304" pitchFamily="18" charset="0"/>
                <a:cs typeface="Times New Roman" panose="02020603050405020304" pitchFamily="18" charset="0"/>
              </a:rPr>
              <a:t>skewness</a:t>
            </a:r>
          </a:p>
        </p:txBody>
      </p:sp>
      <p:sp>
        <p:nvSpPr>
          <p:cNvPr id="32" name="文本框 31">
            <a:extLst>
              <a:ext uri="{FF2B5EF4-FFF2-40B4-BE49-F238E27FC236}">
                <a16:creationId xmlns:a16="http://schemas.microsoft.com/office/drawing/2014/main" id="{305241BB-8766-A19C-E4C1-C5C3720B6E1F}"/>
              </a:ext>
            </a:extLst>
          </p:cNvPr>
          <p:cNvSpPr txBox="1"/>
          <p:nvPr/>
        </p:nvSpPr>
        <p:spPr>
          <a:xfrm>
            <a:off x="12290430" y="6930815"/>
            <a:ext cx="7596244" cy="584775"/>
          </a:xfrm>
          <a:prstGeom prst="rect">
            <a:avLst/>
          </a:prstGeom>
          <a:noFill/>
        </p:spPr>
        <p:txBody>
          <a:bodyPr wrap="square">
            <a:spAutoFit/>
          </a:bodyPr>
          <a:lstStyle/>
          <a:p>
            <a:pPr marL="457200" indent="-457200" algn="l">
              <a:buFont typeface="Arial" panose="020B0604020202020204" pitchFamily="34" charset="0"/>
              <a:buChar char="•"/>
            </a:pPr>
            <a:r>
              <a:rPr lang="en-US" altLang="zh-CN" sz="3200" dirty="0">
                <a:solidFill>
                  <a:schemeClr val="tx1"/>
                </a:solidFill>
                <a:latin typeface="Times New Roman" panose="02020603050405020304" pitchFamily="18" charset="0"/>
                <a:cs typeface="Times New Roman" panose="02020603050405020304" pitchFamily="18" charset="0"/>
              </a:rPr>
              <a:t>High frequency realized kurtosis</a:t>
            </a:r>
            <a:endParaRPr lang="zh-CN" altLang="en-US" sz="3200" dirty="0">
              <a:solidFill>
                <a:schemeClr val="tx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3" name="文本框 32">
                <a:extLst>
                  <a:ext uri="{FF2B5EF4-FFF2-40B4-BE49-F238E27FC236}">
                    <a16:creationId xmlns:a16="http://schemas.microsoft.com/office/drawing/2014/main" id="{4D833C88-0BF0-B5AE-CBE0-50890D608240}"/>
                  </a:ext>
                </a:extLst>
              </p:cNvPr>
              <p:cNvSpPr txBox="1"/>
              <p:nvPr/>
            </p:nvSpPr>
            <p:spPr>
              <a:xfrm>
                <a:off x="18950843" y="3759723"/>
                <a:ext cx="5441159" cy="1928285"/>
              </a:xfrm>
              <a:prstGeom prst="rect">
                <a:avLst/>
              </a:prstGeom>
              <a:noFill/>
            </p:spPr>
            <p:txBody>
              <a:bodyPr wrap="square" lIns="0" tIns="0" rIns="0" bIns="0" rtlCol="0">
                <a:spAutoFit/>
              </a:bodyPr>
              <a:lstStyle/>
              <a:p>
                <a:pPr algn="l"/>
                <a14:m>
                  <m:oMathPara xmlns:m="http://schemas.openxmlformats.org/officeDocument/2006/math">
                    <m:oMathParaPr>
                      <m:jc m:val="left"/>
                    </m:oMathParaPr>
                    <m:oMath xmlns:m="http://schemas.openxmlformats.org/officeDocument/2006/math">
                      <m:r>
                        <a:rPr lang="zh-CN" altLang="en-US" sz="3200" b="1" i="1" smtClean="0">
                          <a:latin typeface="Cambria Math" panose="02040503050406030204" pitchFamily="18" charset="0"/>
                        </a:rPr>
                        <m:t>𝑹</m:t>
                      </m:r>
                      <m:sSub>
                        <m:sSubPr>
                          <m:ctrlPr>
                            <a:rPr lang="en-US" altLang="zh-CN" sz="3200" b="1" i="1" smtClean="0">
                              <a:latin typeface="Cambria Math" panose="02040503050406030204" pitchFamily="18" charset="0"/>
                            </a:rPr>
                          </m:ctrlPr>
                        </m:sSubPr>
                        <m:e>
                          <m:r>
                            <a:rPr lang="en-US" altLang="zh-CN" sz="3200" b="1" i="1" smtClean="0">
                              <a:latin typeface="Cambria Math" panose="02040503050406030204" pitchFamily="18" charset="0"/>
                            </a:rPr>
                            <m:t>𝑺𝒌𝒆𝒘</m:t>
                          </m:r>
                        </m:e>
                        <m:sub>
                          <m:r>
                            <a:rPr lang="en-US" altLang="zh-CN" sz="3200" b="1" i="1">
                              <a:latin typeface="Cambria Math" panose="02040503050406030204" pitchFamily="18" charset="0"/>
                            </a:rPr>
                            <m:t>𝒊</m:t>
                          </m:r>
                        </m:sub>
                      </m:sSub>
                      <m:r>
                        <a:rPr lang="zh-CN" altLang="en-US" sz="3200" b="1" i="1">
                          <a:latin typeface="Cambria Math" panose="02040503050406030204" pitchFamily="18" charset="0"/>
                        </a:rPr>
                        <m:t>=</m:t>
                      </m:r>
                      <m:f>
                        <m:fPr>
                          <m:ctrlPr>
                            <a:rPr lang="en-US" altLang="zh-CN" sz="3200" b="1" i="1" smtClean="0">
                              <a:latin typeface="Cambria Math" panose="02040503050406030204" pitchFamily="18" charset="0"/>
                            </a:rPr>
                          </m:ctrlPr>
                        </m:fPr>
                        <m:num>
                          <m:rad>
                            <m:radPr>
                              <m:degHide m:val="on"/>
                              <m:ctrlPr>
                                <a:rPr lang="en-US" altLang="zh-CN" sz="3200" b="1" i="1" smtClean="0">
                                  <a:latin typeface="Cambria Math" panose="02040503050406030204" pitchFamily="18" charset="0"/>
                                </a:rPr>
                              </m:ctrlPr>
                            </m:radPr>
                            <m:deg/>
                            <m:e>
                              <m:r>
                                <a:rPr lang="en-US" altLang="zh-CN" sz="3200" b="1" i="1" smtClean="0">
                                  <a:latin typeface="Cambria Math" panose="02040503050406030204" pitchFamily="18" charset="0"/>
                                </a:rPr>
                                <m:t>𝑵</m:t>
                              </m:r>
                            </m:e>
                          </m:rad>
                          <m:nary>
                            <m:naryPr>
                              <m:chr m:val="∑"/>
                              <m:limLoc m:val="subSup"/>
                              <m:grow m:val="on"/>
                              <m:ctrlPr>
                                <a:rPr lang="zh-CN" altLang="en-US" sz="3200" b="1" i="1">
                                  <a:latin typeface="Cambria Math" panose="02040503050406030204" pitchFamily="18" charset="0"/>
                                </a:rPr>
                              </m:ctrlPr>
                            </m:naryPr>
                            <m:sub>
                              <m:r>
                                <a:rPr lang="zh-CN" altLang="en-US" sz="3200" b="1" i="1">
                                  <a:latin typeface="Cambria Math" panose="02040503050406030204" pitchFamily="18" charset="0"/>
                                </a:rPr>
                                <m:t>𝒋</m:t>
                              </m:r>
                              <m:r>
                                <a:rPr lang="zh-CN" altLang="en-US" sz="3200" b="1" i="1">
                                  <a:latin typeface="Cambria Math" panose="02040503050406030204" pitchFamily="18" charset="0"/>
                                </a:rPr>
                                <m:t>=</m:t>
                              </m:r>
                              <m:r>
                                <a:rPr lang="zh-CN" altLang="en-US" sz="3200" b="1" i="1">
                                  <a:latin typeface="Cambria Math" panose="02040503050406030204" pitchFamily="18" charset="0"/>
                                </a:rPr>
                                <m:t>𝟏</m:t>
                              </m:r>
                            </m:sub>
                            <m:sup>
                              <m:r>
                                <a:rPr lang="zh-CN" altLang="en-US" sz="3200" b="1" i="1">
                                  <a:latin typeface="Cambria Math" panose="02040503050406030204" pitchFamily="18" charset="0"/>
                                </a:rPr>
                                <m:t>𝑵</m:t>
                              </m:r>
                            </m:sup>
                            <m:e>
                              <m:sSubSup>
                                <m:sSubSupPr>
                                  <m:ctrlPr>
                                    <a:rPr lang="zh-CN" altLang="en-US" sz="3200" b="1" i="1">
                                      <a:solidFill>
                                        <a:srgbClr val="836967"/>
                                      </a:solidFill>
                                      <a:latin typeface="Cambria Math" panose="02040503050406030204" pitchFamily="18" charset="0"/>
                                    </a:rPr>
                                  </m:ctrlPr>
                                </m:sSubSupPr>
                                <m:e>
                                  <m:r>
                                    <a:rPr lang="zh-CN" altLang="en-US" sz="3200" b="1" i="1">
                                      <a:latin typeface="Cambria Math" panose="02040503050406030204" pitchFamily="18" charset="0"/>
                                    </a:rPr>
                                    <m:t>𝒓</m:t>
                                  </m:r>
                                </m:e>
                                <m:sub>
                                  <m:r>
                                    <a:rPr lang="zh-CN" altLang="en-US" sz="3200" b="1" i="1">
                                      <a:latin typeface="Cambria Math" panose="02040503050406030204" pitchFamily="18" charset="0"/>
                                    </a:rPr>
                                    <m:t>ⅈ</m:t>
                                  </m:r>
                                  <m:r>
                                    <a:rPr lang="zh-CN" altLang="en-US" sz="3200" b="1" i="1">
                                      <a:latin typeface="Cambria Math" panose="02040503050406030204" pitchFamily="18" charset="0"/>
                                    </a:rPr>
                                    <m:t>𝒋</m:t>
                                  </m:r>
                                </m:sub>
                                <m:sup>
                                  <m:r>
                                    <a:rPr lang="en-US" altLang="zh-CN" sz="3200" b="1" i="1" smtClean="0">
                                      <a:latin typeface="Cambria Math" panose="02040503050406030204" pitchFamily="18" charset="0"/>
                                    </a:rPr>
                                    <m:t>𝟑</m:t>
                                  </m:r>
                                </m:sup>
                              </m:sSubSup>
                            </m:e>
                          </m:nary>
                        </m:num>
                        <m:den>
                          <m:sSup>
                            <m:sSupPr>
                              <m:ctrlPr>
                                <a:rPr lang="en-US" altLang="zh-CN" sz="3200" b="1" i="1" smtClean="0">
                                  <a:latin typeface="Cambria Math" panose="02040503050406030204" pitchFamily="18" charset="0"/>
                                </a:rPr>
                              </m:ctrlPr>
                            </m:sSupPr>
                            <m:e>
                              <m:r>
                                <a:rPr lang="zh-CN" altLang="en-US" sz="3200" b="1" i="1">
                                  <a:latin typeface="Cambria Math" panose="02040503050406030204" pitchFamily="18" charset="0"/>
                                </a:rPr>
                                <m:t>𝑹</m:t>
                              </m:r>
                              <m:sSub>
                                <m:sSubPr>
                                  <m:ctrlPr>
                                    <a:rPr lang="en-US" altLang="zh-CN" sz="3200" b="1" i="1">
                                      <a:latin typeface="Cambria Math" panose="02040503050406030204" pitchFamily="18" charset="0"/>
                                    </a:rPr>
                                  </m:ctrlPr>
                                </m:sSubPr>
                                <m:e>
                                  <m:r>
                                    <a:rPr lang="en-US" altLang="zh-CN" sz="3200" b="1" i="1">
                                      <a:latin typeface="Cambria Math" panose="02040503050406030204" pitchFamily="18" charset="0"/>
                                    </a:rPr>
                                    <m:t>𝑽𝒂𝒓</m:t>
                                  </m:r>
                                </m:e>
                                <m:sub>
                                  <m:r>
                                    <a:rPr lang="en-US" altLang="zh-CN" sz="3200" b="1" i="1">
                                      <a:latin typeface="Cambria Math" panose="02040503050406030204" pitchFamily="18" charset="0"/>
                                    </a:rPr>
                                    <m:t>𝒊</m:t>
                                  </m:r>
                                </m:sub>
                              </m:sSub>
                            </m:e>
                            <m:sup>
                              <m:f>
                                <m:fPr>
                                  <m:ctrlPr>
                                    <a:rPr lang="en-US" altLang="zh-CN" sz="3200" b="1" i="1" smtClean="0">
                                      <a:latin typeface="Cambria Math" panose="02040503050406030204" pitchFamily="18" charset="0"/>
                                    </a:rPr>
                                  </m:ctrlPr>
                                </m:fPr>
                                <m:num>
                                  <m:r>
                                    <a:rPr lang="en-US" altLang="zh-CN" sz="3200" b="1" i="1" smtClean="0">
                                      <a:latin typeface="Cambria Math" panose="02040503050406030204" pitchFamily="18" charset="0"/>
                                    </a:rPr>
                                    <m:t>𝟑</m:t>
                                  </m:r>
                                </m:num>
                                <m:den>
                                  <m:r>
                                    <a:rPr lang="en-US" altLang="zh-CN" sz="3200" b="1" i="1" smtClean="0">
                                      <a:latin typeface="Cambria Math" panose="02040503050406030204" pitchFamily="18" charset="0"/>
                                    </a:rPr>
                                    <m:t>𝟐</m:t>
                                  </m:r>
                                </m:den>
                              </m:f>
                            </m:sup>
                          </m:sSup>
                        </m:den>
                      </m:f>
                    </m:oMath>
                  </m:oMathPara>
                </a14:m>
                <a:endParaRPr lang="zh-CN" altLang="en-US" sz="3200" b="1" i="1" dirty="0">
                  <a:latin typeface="Times New Roman" panose="02020603050405020304" pitchFamily="18" charset="0"/>
                  <a:cs typeface="Times New Roman" panose="02020603050405020304" pitchFamily="18" charset="0"/>
                </a:endParaRPr>
              </a:p>
            </p:txBody>
          </p:sp>
        </mc:Choice>
        <mc:Fallback xmlns="">
          <p:sp>
            <p:nvSpPr>
              <p:cNvPr id="33" name="文本框 32">
                <a:extLst>
                  <a:ext uri="{FF2B5EF4-FFF2-40B4-BE49-F238E27FC236}">
                    <a16:creationId xmlns:a16="http://schemas.microsoft.com/office/drawing/2014/main" id="{4D833C88-0BF0-B5AE-CBE0-50890D608240}"/>
                  </a:ext>
                </a:extLst>
              </p:cNvPr>
              <p:cNvSpPr txBox="1">
                <a:spLocks noRot="1" noChangeAspect="1" noMove="1" noResize="1" noEditPoints="1" noAdjustHandles="1" noChangeArrowheads="1" noChangeShapeType="1" noTextEdit="1"/>
              </p:cNvSpPr>
              <p:nvPr/>
            </p:nvSpPr>
            <p:spPr>
              <a:xfrm>
                <a:off x="18950843" y="3759723"/>
                <a:ext cx="5441159" cy="1928285"/>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6" name="文本框 35">
                <a:extLst>
                  <a:ext uri="{FF2B5EF4-FFF2-40B4-BE49-F238E27FC236}">
                    <a16:creationId xmlns:a16="http://schemas.microsoft.com/office/drawing/2014/main" id="{4C08B4C2-B9E4-F2CE-5B77-E23481EB4739}"/>
                  </a:ext>
                </a:extLst>
              </p:cNvPr>
              <p:cNvSpPr txBox="1"/>
              <p:nvPr/>
            </p:nvSpPr>
            <p:spPr>
              <a:xfrm>
                <a:off x="18950843" y="6075998"/>
                <a:ext cx="5441159" cy="1709635"/>
              </a:xfrm>
              <a:prstGeom prst="rect">
                <a:avLst/>
              </a:prstGeom>
              <a:noFill/>
            </p:spPr>
            <p:txBody>
              <a:bodyPr wrap="square" lIns="0" tIns="0" rIns="0" bIns="0" rtlCol="0">
                <a:spAutoFit/>
              </a:bodyPr>
              <a:lstStyle/>
              <a:p>
                <a:pPr algn="l"/>
                <a14:m>
                  <m:oMathPara xmlns:m="http://schemas.openxmlformats.org/officeDocument/2006/math">
                    <m:oMathParaPr>
                      <m:jc m:val="left"/>
                    </m:oMathParaPr>
                    <m:oMath xmlns:m="http://schemas.openxmlformats.org/officeDocument/2006/math">
                      <m:r>
                        <a:rPr lang="zh-CN" altLang="en-US" sz="3200" b="1" i="1" smtClean="0">
                          <a:latin typeface="Cambria Math" panose="02040503050406030204" pitchFamily="18" charset="0"/>
                        </a:rPr>
                        <m:t>𝑹</m:t>
                      </m:r>
                      <m:sSub>
                        <m:sSubPr>
                          <m:ctrlPr>
                            <a:rPr lang="en-US" altLang="zh-CN" sz="3200" b="1" i="1" smtClean="0">
                              <a:latin typeface="Cambria Math" panose="02040503050406030204" pitchFamily="18" charset="0"/>
                            </a:rPr>
                          </m:ctrlPr>
                        </m:sSubPr>
                        <m:e>
                          <m:r>
                            <a:rPr lang="en-US" altLang="zh-CN" sz="3200" b="1" i="1" smtClean="0">
                              <a:latin typeface="Cambria Math" panose="02040503050406030204" pitchFamily="18" charset="0"/>
                            </a:rPr>
                            <m:t>𝑲𝒖𝒓𝒕𝒐𝒔𝒊𝒔</m:t>
                          </m:r>
                        </m:e>
                        <m:sub>
                          <m:r>
                            <a:rPr lang="en-US" altLang="zh-CN" sz="3200" b="1" i="1">
                              <a:latin typeface="Cambria Math" panose="02040503050406030204" pitchFamily="18" charset="0"/>
                            </a:rPr>
                            <m:t>𝒊</m:t>
                          </m:r>
                        </m:sub>
                      </m:sSub>
                      <m:r>
                        <a:rPr lang="zh-CN" altLang="en-US" sz="3200" b="1" i="1">
                          <a:latin typeface="Cambria Math" panose="02040503050406030204" pitchFamily="18" charset="0"/>
                        </a:rPr>
                        <m:t>=</m:t>
                      </m:r>
                      <m:f>
                        <m:fPr>
                          <m:ctrlPr>
                            <a:rPr lang="en-US" altLang="zh-CN" sz="3200" b="1" i="1" smtClean="0">
                              <a:latin typeface="Cambria Math" panose="02040503050406030204" pitchFamily="18" charset="0"/>
                            </a:rPr>
                          </m:ctrlPr>
                        </m:fPr>
                        <m:num>
                          <m:r>
                            <a:rPr lang="en-US" altLang="zh-CN" sz="3200" b="1" i="1" smtClean="0">
                              <a:latin typeface="Cambria Math" panose="02040503050406030204" pitchFamily="18" charset="0"/>
                            </a:rPr>
                            <m:t>𝑵</m:t>
                          </m:r>
                          <m:nary>
                            <m:naryPr>
                              <m:chr m:val="∑"/>
                              <m:limLoc m:val="subSup"/>
                              <m:grow m:val="on"/>
                              <m:ctrlPr>
                                <a:rPr lang="zh-CN" altLang="en-US" sz="3200" b="1" i="1">
                                  <a:latin typeface="Cambria Math" panose="02040503050406030204" pitchFamily="18" charset="0"/>
                                </a:rPr>
                              </m:ctrlPr>
                            </m:naryPr>
                            <m:sub>
                              <m:r>
                                <a:rPr lang="zh-CN" altLang="en-US" sz="3200" b="1" i="1">
                                  <a:latin typeface="Cambria Math" panose="02040503050406030204" pitchFamily="18" charset="0"/>
                                </a:rPr>
                                <m:t>𝒋</m:t>
                              </m:r>
                              <m:r>
                                <a:rPr lang="zh-CN" altLang="en-US" sz="3200" b="1" i="1">
                                  <a:latin typeface="Cambria Math" panose="02040503050406030204" pitchFamily="18" charset="0"/>
                                </a:rPr>
                                <m:t>=</m:t>
                              </m:r>
                              <m:r>
                                <a:rPr lang="zh-CN" altLang="en-US" sz="3200" b="1" i="1">
                                  <a:latin typeface="Cambria Math" panose="02040503050406030204" pitchFamily="18" charset="0"/>
                                </a:rPr>
                                <m:t>𝟏</m:t>
                              </m:r>
                            </m:sub>
                            <m:sup>
                              <m:r>
                                <a:rPr lang="zh-CN" altLang="en-US" sz="3200" b="1" i="1">
                                  <a:latin typeface="Cambria Math" panose="02040503050406030204" pitchFamily="18" charset="0"/>
                                </a:rPr>
                                <m:t>𝑵</m:t>
                              </m:r>
                            </m:sup>
                            <m:e>
                              <m:sSubSup>
                                <m:sSubSupPr>
                                  <m:ctrlPr>
                                    <a:rPr lang="zh-CN" altLang="en-US" sz="3200" b="1" i="1">
                                      <a:solidFill>
                                        <a:srgbClr val="836967"/>
                                      </a:solidFill>
                                      <a:latin typeface="Cambria Math" panose="02040503050406030204" pitchFamily="18" charset="0"/>
                                    </a:rPr>
                                  </m:ctrlPr>
                                </m:sSubSupPr>
                                <m:e>
                                  <m:r>
                                    <a:rPr lang="zh-CN" altLang="en-US" sz="3200" b="1" i="1">
                                      <a:latin typeface="Cambria Math" panose="02040503050406030204" pitchFamily="18" charset="0"/>
                                    </a:rPr>
                                    <m:t>𝒓</m:t>
                                  </m:r>
                                </m:e>
                                <m:sub>
                                  <m:r>
                                    <a:rPr lang="zh-CN" altLang="en-US" sz="3200" b="1" i="1">
                                      <a:latin typeface="Cambria Math" panose="02040503050406030204" pitchFamily="18" charset="0"/>
                                    </a:rPr>
                                    <m:t>ⅈ</m:t>
                                  </m:r>
                                  <m:r>
                                    <a:rPr lang="zh-CN" altLang="en-US" sz="3200" b="1" i="1">
                                      <a:latin typeface="Cambria Math" panose="02040503050406030204" pitchFamily="18" charset="0"/>
                                    </a:rPr>
                                    <m:t>𝒋</m:t>
                                  </m:r>
                                </m:sub>
                                <m:sup>
                                  <m:r>
                                    <a:rPr lang="en-US" altLang="zh-CN" sz="3200" b="1" i="1" smtClean="0">
                                      <a:latin typeface="Cambria Math" panose="02040503050406030204" pitchFamily="18" charset="0"/>
                                    </a:rPr>
                                    <m:t>𝟒</m:t>
                                  </m:r>
                                </m:sup>
                              </m:sSubSup>
                            </m:e>
                          </m:nary>
                        </m:num>
                        <m:den>
                          <m:sSup>
                            <m:sSupPr>
                              <m:ctrlPr>
                                <a:rPr lang="en-US" altLang="zh-CN" sz="3200" b="1" i="1" smtClean="0">
                                  <a:latin typeface="Cambria Math" panose="02040503050406030204" pitchFamily="18" charset="0"/>
                                </a:rPr>
                              </m:ctrlPr>
                            </m:sSupPr>
                            <m:e>
                              <m:r>
                                <a:rPr lang="zh-CN" altLang="en-US" sz="3200" b="1" i="1">
                                  <a:latin typeface="Cambria Math" panose="02040503050406030204" pitchFamily="18" charset="0"/>
                                </a:rPr>
                                <m:t>𝑹</m:t>
                              </m:r>
                              <m:sSub>
                                <m:sSubPr>
                                  <m:ctrlPr>
                                    <a:rPr lang="en-US" altLang="zh-CN" sz="3200" b="1" i="1">
                                      <a:latin typeface="Cambria Math" panose="02040503050406030204" pitchFamily="18" charset="0"/>
                                    </a:rPr>
                                  </m:ctrlPr>
                                </m:sSubPr>
                                <m:e>
                                  <m:r>
                                    <a:rPr lang="en-US" altLang="zh-CN" sz="3200" b="1" i="1">
                                      <a:latin typeface="Cambria Math" panose="02040503050406030204" pitchFamily="18" charset="0"/>
                                    </a:rPr>
                                    <m:t>𝑽𝒂𝒓</m:t>
                                  </m:r>
                                </m:e>
                                <m:sub>
                                  <m:r>
                                    <a:rPr lang="en-US" altLang="zh-CN" sz="3200" b="1" i="1">
                                      <a:latin typeface="Cambria Math" panose="02040503050406030204" pitchFamily="18" charset="0"/>
                                    </a:rPr>
                                    <m:t>𝒊</m:t>
                                  </m:r>
                                </m:sub>
                              </m:sSub>
                            </m:e>
                            <m:sup>
                              <m:r>
                                <a:rPr lang="en-US" altLang="zh-CN" sz="3200" b="1" i="1" smtClean="0">
                                  <a:latin typeface="Cambria Math" panose="02040503050406030204" pitchFamily="18" charset="0"/>
                                </a:rPr>
                                <m:t>𝟐</m:t>
                              </m:r>
                            </m:sup>
                          </m:sSup>
                        </m:den>
                      </m:f>
                    </m:oMath>
                  </m:oMathPara>
                </a14:m>
                <a:endParaRPr lang="zh-CN" altLang="en-US" sz="3200" b="1" i="1" dirty="0">
                  <a:latin typeface="Times New Roman" panose="02020603050405020304" pitchFamily="18" charset="0"/>
                  <a:cs typeface="Times New Roman" panose="02020603050405020304" pitchFamily="18" charset="0"/>
                </a:endParaRPr>
              </a:p>
            </p:txBody>
          </p:sp>
        </mc:Choice>
        <mc:Fallback xmlns="">
          <p:sp>
            <p:nvSpPr>
              <p:cNvPr id="36" name="文本框 35">
                <a:extLst>
                  <a:ext uri="{FF2B5EF4-FFF2-40B4-BE49-F238E27FC236}">
                    <a16:creationId xmlns:a16="http://schemas.microsoft.com/office/drawing/2014/main" id="{4C08B4C2-B9E4-F2CE-5B77-E23481EB4739}"/>
                  </a:ext>
                </a:extLst>
              </p:cNvPr>
              <p:cNvSpPr txBox="1">
                <a:spLocks noRot="1" noChangeAspect="1" noMove="1" noResize="1" noEditPoints="1" noAdjustHandles="1" noChangeArrowheads="1" noChangeShapeType="1" noTextEdit="1"/>
              </p:cNvSpPr>
              <p:nvPr/>
            </p:nvSpPr>
            <p:spPr>
              <a:xfrm>
                <a:off x="18950843" y="6075998"/>
                <a:ext cx="5441159" cy="1709635"/>
              </a:xfrm>
              <a:prstGeom prst="rect">
                <a:avLst/>
              </a:prstGeom>
              <a:blipFill>
                <a:blip r:embed="rId4"/>
                <a:stretch>
                  <a:fillRect/>
                </a:stretch>
              </a:blipFill>
            </p:spPr>
            <p:txBody>
              <a:bodyPr/>
              <a:lstStyle/>
              <a:p>
                <a:r>
                  <a:rPr lang="zh-CN" altLang="en-US">
                    <a:noFill/>
                  </a:rPr>
                  <a:t> </a:t>
                </a:r>
              </a:p>
            </p:txBody>
          </p:sp>
        </mc:Fallback>
      </mc:AlternateContent>
      <p:pic>
        <p:nvPicPr>
          <p:cNvPr id="43" name="图片 42">
            <a:extLst>
              <a:ext uri="{FF2B5EF4-FFF2-40B4-BE49-F238E27FC236}">
                <a16:creationId xmlns:a16="http://schemas.microsoft.com/office/drawing/2014/main" id="{8AEAC2AE-6B8E-08CE-D501-6C18CF5D5013}"/>
              </a:ext>
            </a:extLst>
          </p:cNvPr>
          <p:cNvPicPr>
            <a:picLocks noChangeAspect="1"/>
          </p:cNvPicPr>
          <p:nvPr/>
        </p:nvPicPr>
        <p:blipFill>
          <a:blip r:embed="rId5"/>
          <a:stretch>
            <a:fillRect/>
          </a:stretch>
        </p:blipFill>
        <p:spPr>
          <a:xfrm>
            <a:off x="2572512" y="7994786"/>
            <a:ext cx="7642841" cy="4535034"/>
          </a:xfrm>
          <a:prstGeom prst="rect">
            <a:avLst/>
          </a:prstGeom>
        </p:spPr>
      </p:pic>
      <p:pic>
        <p:nvPicPr>
          <p:cNvPr id="45" name="图片 44">
            <a:extLst>
              <a:ext uri="{FF2B5EF4-FFF2-40B4-BE49-F238E27FC236}">
                <a16:creationId xmlns:a16="http://schemas.microsoft.com/office/drawing/2014/main" id="{3C30F98E-CFC3-13AE-DA5F-2F702752F6BC}"/>
              </a:ext>
            </a:extLst>
          </p:cNvPr>
          <p:cNvPicPr>
            <a:picLocks noChangeAspect="1"/>
          </p:cNvPicPr>
          <p:nvPr/>
        </p:nvPicPr>
        <p:blipFill>
          <a:blip r:embed="rId6"/>
          <a:stretch>
            <a:fillRect/>
          </a:stretch>
        </p:blipFill>
        <p:spPr>
          <a:xfrm>
            <a:off x="13902235" y="7994786"/>
            <a:ext cx="7596243" cy="4577541"/>
          </a:xfrm>
          <a:prstGeom prst="rect">
            <a:avLst/>
          </a:prstGeom>
        </p:spPr>
      </p:pic>
    </p:spTree>
    <p:extLst>
      <p:ext uri="{BB962C8B-B14F-4D97-AF65-F5344CB8AC3E}">
        <p14:creationId xmlns:p14="http://schemas.microsoft.com/office/powerpoint/2010/main" val="3659411343"/>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KSO_WPP_MARK_KEY" val="a3c7718d-f030-4c5f-bd83-d1e014134812"/>
  <p:tag name="COMMONDATA" val="eyJoZGlkIjoiMmE2ZTQ0NjFlYzhmOWQ5NDY0YjhjODNhYzE4M2JjNGYifQ=="/>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第一PPT，www.1ppt.com">
  <a:themeElements>
    <a:clrScheme name="自定义 237">
      <a:dk1>
        <a:srgbClr val="000000"/>
      </a:dk1>
      <a:lt1>
        <a:srgbClr val="FFFFFF"/>
      </a:lt1>
      <a:dk2>
        <a:srgbClr val="778495"/>
      </a:dk2>
      <a:lt2>
        <a:srgbClr val="F0F0F0"/>
      </a:lt2>
      <a:accent1>
        <a:srgbClr val="2A465C"/>
      </a:accent1>
      <a:accent2>
        <a:srgbClr val="838383"/>
      </a:accent2>
      <a:accent3>
        <a:srgbClr val="2A465C"/>
      </a:accent3>
      <a:accent4>
        <a:srgbClr val="838383"/>
      </a:accent4>
      <a:accent5>
        <a:srgbClr val="2A465C"/>
      </a:accent5>
      <a:accent6>
        <a:srgbClr val="838383"/>
      </a:accent6>
      <a:hlink>
        <a:srgbClr val="2A465C"/>
      </a:hlink>
      <a:folHlink>
        <a:srgbClr val="838383"/>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文档" ma:contentTypeID="0x010100894A501018061E41BE6DDB0293531032" ma:contentTypeVersion="1" ma:contentTypeDescription="新建文档。" ma:contentTypeScope="" ma:versionID="61adf4ca066484da8475f050201c1bd0">
  <xsd:schema xmlns:xsd="http://www.w3.org/2001/XMLSchema" xmlns:xs="http://www.w3.org/2001/XMLSchema" xmlns:p="http://schemas.microsoft.com/office/2006/metadata/properties" xmlns:ns2="2c5379f2-0620-4e1c-8bd4-987f2e209265" targetNamespace="http://schemas.microsoft.com/office/2006/metadata/properties" ma:root="true" ma:fieldsID="d051a6e9d2b57c545b50dab64e3e6126" ns2:_="">
    <xsd:import namespace="2c5379f2-0620-4e1c-8bd4-987f2e209265"/>
    <xsd:element name="properties">
      <xsd:complexType>
        <xsd:sequence>
          <xsd:element name="documentManagement">
            <xsd:complexType>
              <xsd:all>
                <xsd:element ref="ns2:_dlc_DocId" minOccurs="0"/>
                <xsd:element ref="ns2:_dlc_DocIdUrl" minOccurs="0"/>
                <xsd:element ref="ns2:_dlc_DocIdPersistId" minOccurs="0"/>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5379f2-0620-4e1c-8bd4-987f2e209265" elementFormDefault="qualified">
    <xsd:import namespace="http://schemas.microsoft.com/office/2006/documentManagement/types"/>
    <xsd:import namespace="http://schemas.microsoft.com/office/infopath/2007/PartnerControls"/>
    <xsd:element name="_dlc_DocId" ma:index="8" nillable="true" ma:displayName="文档 ID 值" ma:description="分配至此项的文档 ID 值。" ma:internalName="_dlc_DocId" ma:readOnly="true">
      <xsd:simpleType>
        <xsd:restriction base="dms:Text"/>
      </xsd:simpleType>
    </xsd:element>
    <xsd:element name="_dlc_DocIdUrl" ma:index="9" nillable="true" ma:displayName="文档 ID" ma:description="此文档的永久链接。"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永久 ID" ma:description="在添加过程中保留 ID。" ma:hidden="true" ma:internalName="_dlc_DocIdPersistId" ma:readOnly="true">
      <xsd:simpleType>
        <xsd:restriction base="dms:Boolean"/>
      </xsd:simpleType>
    </xsd:element>
    <xsd:element name="SharedWithUsers" ma:index="11" nillable="true" ma:displayName="共享对象:"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内容类型"/>
        <xsd:element ref="dc:title" minOccurs="0" maxOccurs="1" ma:index="4" ma:displayName="标题"/>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2c5379f2-0620-4e1c-8bd4-987f2e209265">VZXMSXX7NC54-701078380-738</_dlc_DocId>
    <_dlc_DocIdUrl xmlns="2c5379f2-0620-4e1c-8bd4-987f2e209265">
      <Url>https://sp16.cuhk.edu.cn/sds/Faculty/_layouts/15/DocIdRedir.aspx?ID=VZXMSXX7NC54-701078380-738</Url>
      <Description>VZXMSXX7NC54-701078380-738</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2E672A-892A-415F-860E-4F981E926C8E}">
  <ds:schemaRefs/>
</ds:datastoreItem>
</file>

<file path=customXml/itemProps2.xml><?xml version="1.0" encoding="utf-8"?>
<ds:datastoreItem xmlns:ds="http://schemas.openxmlformats.org/officeDocument/2006/customXml" ds:itemID="{ED24AE08-E80B-484B-AF67-6D547D4B49B3}">
  <ds:schemaRefs/>
</ds:datastoreItem>
</file>

<file path=customXml/itemProps3.xml><?xml version="1.0" encoding="utf-8"?>
<ds:datastoreItem xmlns:ds="http://schemas.openxmlformats.org/officeDocument/2006/customXml" ds:itemID="{E7B89997-D691-476B-BD9F-CD4D0367A282}">
  <ds:schemaRefs/>
</ds:datastoreItem>
</file>

<file path=customXml/itemProps4.xml><?xml version="1.0" encoding="utf-8"?>
<ds:datastoreItem xmlns:ds="http://schemas.openxmlformats.org/officeDocument/2006/customXml" ds:itemID="{E675F530-B0F0-47CB-8D44-3CE725CB3E54}">
  <ds:schemaRefs/>
</ds:datastoreItem>
</file>

<file path=docProps/app.xml><?xml version="1.0" encoding="utf-8"?>
<Properties xmlns="http://schemas.openxmlformats.org/officeDocument/2006/extended-properties" xmlns:vt="http://schemas.openxmlformats.org/officeDocument/2006/docPropsVTypes">
  <TotalTime>4049</TotalTime>
  <Words>1939</Words>
  <Application>Microsoft Macintosh PowerPoint</Application>
  <PresentationFormat>自定义</PresentationFormat>
  <Paragraphs>288</Paragraphs>
  <Slides>24</Slides>
  <Notes>3</Notes>
  <HiddenSlides>0</HiddenSlides>
  <MMClips>0</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24</vt:i4>
      </vt:variant>
    </vt:vector>
  </HeadingPairs>
  <TitlesOfParts>
    <vt:vector size="38" baseType="lpstr">
      <vt:lpstr>等线</vt:lpstr>
      <vt:lpstr>等线</vt:lpstr>
      <vt:lpstr>等线 Light</vt:lpstr>
      <vt:lpstr>微软雅黑</vt:lpstr>
      <vt:lpstr>Arial</vt:lpstr>
      <vt:lpstr>Calibri</vt:lpstr>
      <vt:lpstr>Cambria Math</vt:lpstr>
      <vt:lpstr>Helvetica Neue</vt:lpstr>
      <vt:lpstr>Helvetica Neue Medium</vt:lpstr>
      <vt:lpstr>Times New Roman</vt:lpstr>
      <vt:lpstr>Wingdings</vt:lpstr>
      <vt:lpstr>Custom Design</vt:lpstr>
      <vt:lpstr>1_第一PPT，www.1ppt.com</vt:lpstr>
      <vt:lpstr>自定义设计方案</vt:lpstr>
      <vt:lpstr>PowerPoint 演示文稿</vt:lpstr>
      <vt:lpstr>Contents</vt:lpstr>
      <vt:lpstr>PowerPoint 演示文稿</vt:lpstr>
      <vt:lpstr>Data Foundation - Data Source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Xutao Li</cp:lastModifiedBy>
  <cp:revision>532</cp:revision>
  <dcterms:created xsi:type="dcterms:W3CDTF">2023-02-03T03:08:00Z</dcterms:created>
  <dcterms:modified xsi:type="dcterms:W3CDTF">2024-04-26T16:29:26Z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56F52387160246D5B249B3B4A45F1B1D</vt:lpwstr>
  </property>
  <property fmtid="{D5CDD505-2E9C-101B-9397-08002B2CF9AE}" pid="3" name="KSOProductBuildVer">
    <vt:lpwstr>2052-12.1.0.16388</vt:lpwstr>
  </property>
  <property fmtid="{D5CDD505-2E9C-101B-9397-08002B2CF9AE}" pid="4" name="ContentTypeId">
    <vt:lpwstr>0x010100894A501018061E41BE6DDB0293531032</vt:lpwstr>
  </property>
  <property fmtid="{D5CDD505-2E9C-101B-9397-08002B2CF9AE}" pid="5" name="_dlc_DocIdItemGuid">
    <vt:lpwstr>265ef129-5c41-4545-9a94-6ad6b4b35d6a</vt:lpwstr>
  </property>
</Properties>
</file>